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2" r:id="rId1"/>
  </p:sldMasterIdLst>
  <p:notesMasterIdLst>
    <p:notesMasterId r:id="rId15"/>
  </p:notesMasterIdLst>
  <p:handoutMasterIdLst>
    <p:handoutMasterId r:id="rId16"/>
  </p:handoutMasterIdLst>
  <p:sldIdLst>
    <p:sldId id="287" r:id="rId2"/>
    <p:sldId id="294" r:id="rId3"/>
    <p:sldId id="284" r:id="rId4"/>
    <p:sldId id="289" r:id="rId5"/>
    <p:sldId id="301" r:id="rId6"/>
    <p:sldId id="290" r:id="rId7"/>
    <p:sldId id="291" r:id="rId8"/>
    <p:sldId id="292" r:id="rId9"/>
    <p:sldId id="295" r:id="rId10"/>
    <p:sldId id="302" r:id="rId11"/>
    <p:sldId id="303" r:id="rId12"/>
    <p:sldId id="298" r:id="rId13"/>
    <p:sldId id="299" r:id="rId14"/>
  </p:sldIdLst>
  <p:sldSz cx="9144000" cy="6858000" type="screen4x3"/>
  <p:notesSz cx="7086600" cy="102108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0" autoAdjust="0"/>
    <p:restoredTop sz="94600" autoAdjust="0"/>
  </p:normalViewPr>
  <p:slideViewPr>
    <p:cSldViewPr snapToGrid="0">
      <p:cViewPr varScale="1">
        <p:scale>
          <a:sx n="74" d="100"/>
          <a:sy n="74" d="100"/>
        </p:scale>
        <p:origin x="-11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13" Type="http://schemas.openxmlformats.org/officeDocument/2006/relationships/image" Target="../media/image19.wmf"/><Relationship Id="rId18" Type="http://schemas.openxmlformats.org/officeDocument/2006/relationships/image" Target="../media/image24.wmf"/><Relationship Id="rId26" Type="http://schemas.openxmlformats.org/officeDocument/2006/relationships/image" Target="../media/image32.wmf"/><Relationship Id="rId3" Type="http://schemas.openxmlformats.org/officeDocument/2006/relationships/image" Target="../media/image9.wmf"/><Relationship Id="rId21" Type="http://schemas.openxmlformats.org/officeDocument/2006/relationships/image" Target="../media/image27.wmf"/><Relationship Id="rId7" Type="http://schemas.openxmlformats.org/officeDocument/2006/relationships/image" Target="../media/image13.wmf"/><Relationship Id="rId12" Type="http://schemas.openxmlformats.org/officeDocument/2006/relationships/image" Target="../media/image18.wmf"/><Relationship Id="rId17" Type="http://schemas.openxmlformats.org/officeDocument/2006/relationships/image" Target="../media/image23.wmf"/><Relationship Id="rId25" Type="http://schemas.openxmlformats.org/officeDocument/2006/relationships/image" Target="../media/image31.wmf"/><Relationship Id="rId2" Type="http://schemas.openxmlformats.org/officeDocument/2006/relationships/image" Target="../media/image8.wmf"/><Relationship Id="rId16" Type="http://schemas.openxmlformats.org/officeDocument/2006/relationships/image" Target="../media/image22.wmf"/><Relationship Id="rId20" Type="http://schemas.openxmlformats.org/officeDocument/2006/relationships/image" Target="../media/image26.wmf"/><Relationship Id="rId1" Type="http://schemas.openxmlformats.org/officeDocument/2006/relationships/image" Target="../media/image7.wmf"/><Relationship Id="rId6" Type="http://schemas.openxmlformats.org/officeDocument/2006/relationships/image" Target="../media/image12.wmf"/><Relationship Id="rId11" Type="http://schemas.openxmlformats.org/officeDocument/2006/relationships/image" Target="../media/image17.wmf"/><Relationship Id="rId24" Type="http://schemas.openxmlformats.org/officeDocument/2006/relationships/image" Target="../media/image30.wmf"/><Relationship Id="rId5" Type="http://schemas.openxmlformats.org/officeDocument/2006/relationships/image" Target="../media/image11.wmf"/><Relationship Id="rId15" Type="http://schemas.openxmlformats.org/officeDocument/2006/relationships/image" Target="../media/image21.wmf"/><Relationship Id="rId23" Type="http://schemas.openxmlformats.org/officeDocument/2006/relationships/image" Target="../media/image29.wmf"/><Relationship Id="rId10" Type="http://schemas.openxmlformats.org/officeDocument/2006/relationships/image" Target="../media/image16.wmf"/><Relationship Id="rId19" Type="http://schemas.openxmlformats.org/officeDocument/2006/relationships/image" Target="../media/image25.wmf"/><Relationship Id="rId4" Type="http://schemas.openxmlformats.org/officeDocument/2006/relationships/image" Target="../media/image10.wmf"/><Relationship Id="rId9" Type="http://schemas.openxmlformats.org/officeDocument/2006/relationships/image" Target="../media/image15.wmf"/><Relationship Id="rId14" Type="http://schemas.openxmlformats.org/officeDocument/2006/relationships/image" Target="../media/image20.wmf"/><Relationship Id="rId22" Type="http://schemas.openxmlformats.org/officeDocument/2006/relationships/image" Target="../media/image2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0860" cy="510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837" tIns="49419" rIns="98837" bIns="49419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 altLang="ja-JP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14100" y="0"/>
            <a:ext cx="3070860" cy="510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837" tIns="49419" rIns="98837" bIns="49419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en-US" altLang="ja-JP"/>
          </a:p>
        </p:txBody>
      </p:sp>
      <p:sp>
        <p:nvSpPr>
          <p:cNvPr id="819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698488"/>
            <a:ext cx="3070860" cy="510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837" tIns="49419" rIns="98837" bIns="49419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 altLang="ja-JP"/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14100" y="9698488"/>
            <a:ext cx="3070860" cy="510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837" tIns="49419" rIns="98837" bIns="49419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03CFF8FB-A73C-4E2C-B560-D02DE739EE0A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0860" cy="510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837" tIns="49419" rIns="98837" bIns="49419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de-DE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14100" y="0"/>
            <a:ext cx="3070860" cy="510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837" tIns="49419" rIns="98837" bIns="49419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de-DE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5175"/>
            <a:ext cx="5105400" cy="3829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8660" y="4850130"/>
            <a:ext cx="5669280" cy="4594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837" tIns="49419" rIns="98837" bIns="4941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698488"/>
            <a:ext cx="3070860" cy="510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837" tIns="49419" rIns="98837" bIns="49419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de-DE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14100" y="9698488"/>
            <a:ext cx="3070860" cy="510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837" tIns="49419" rIns="98837" bIns="49419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3665D521-7673-4B4B-9C47-1B3E45B7E6CA}" type="slidenum">
              <a:rPr lang="de-DE"/>
              <a:pPr/>
              <a:t>&lt;#&gt;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E61CA97-006A-4DD0-8C97-DC016D4F8CD6}" type="slidenum">
              <a:rPr lang="de-DE"/>
              <a:pPr/>
              <a:t>1</a:t>
            </a:fld>
            <a:endParaRPr lang="de-DE"/>
          </a:p>
        </p:txBody>
      </p:sp>
      <p:sp>
        <p:nvSpPr>
          <p:cNvPr id="117762" name="Rectangle 7"/>
          <p:cNvSpPr txBox="1">
            <a:spLocks noGrp="1" noChangeArrowheads="1"/>
          </p:cNvSpPr>
          <p:nvPr/>
        </p:nvSpPr>
        <p:spPr bwMode="auto">
          <a:xfrm>
            <a:off x="4017381" y="9703806"/>
            <a:ext cx="3069219" cy="506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2495" tIns="51252" rIns="102495" bIns="51252" anchor="b"/>
          <a:lstStyle/>
          <a:p>
            <a:pPr algn="r" defTabSz="1024410"/>
            <a:fld id="{1A63EF60-EAD1-454D-9E96-8A140848D2E4}" type="slidenum">
              <a:rPr lang="en-GB" sz="1400"/>
              <a:pPr algn="r" defTabSz="1024410"/>
              <a:t>1</a:t>
            </a:fld>
            <a:endParaRPr lang="en-GB" sz="1400" dirty="0"/>
          </a:p>
        </p:txBody>
      </p:sp>
      <p:sp>
        <p:nvSpPr>
          <p:cNvPr id="1177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0600" y="765175"/>
            <a:ext cx="5106988" cy="3832225"/>
          </a:xfrm>
          <a:ln/>
        </p:spPr>
      </p:sp>
      <p:sp>
        <p:nvSpPr>
          <p:cNvPr id="1177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4880" y="4850130"/>
            <a:ext cx="5196840" cy="4594860"/>
          </a:xfrm>
        </p:spPr>
        <p:txBody>
          <a:bodyPr lIns="102495" tIns="51252" rIns="102495" bIns="51252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C99A9F-6E55-4B96-BE95-3C716D4186DD}" type="slidenum">
              <a:rPr lang="de-DE"/>
              <a:pPr/>
              <a:t>10</a:t>
            </a:fld>
            <a:endParaRPr lang="de-DE"/>
          </a:p>
        </p:txBody>
      </p:sp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0600" y="765175"/>
            <a:ext cx="5106988" cy="3832225"/>
          </a:xfrm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4880" y="4850130"/>
            <a:ext cx="5196840" cy="4594860"/>
          </a:xfrm>
        </p:spPr>
        <p:txBody>
          <a:bodyPr/>
          <a:lstStyle/>
          <a:p>
            <a:endParaRPr lang="ja-JP" noProof="1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C99A9F-6E55-4B96-BE95-3C716D4186DD}" type="slidenum">
              <a:rPr lang="de-DE"/>
              <a:pPr/>
              <a:t>11</a:t>
            </a:fld>
            <a:endParaRPr lang="de-DE"/>
          </a:p>
        </p:txBody>
      </p:sp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0600" y="765175"/>
            <a:ext cx="5106988" cy="3832225"/>
          </a:xfrm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4880" y="4850130"/>
            <a:ext cx="5196840" cy="4594860"/>
          </a:xfrm>
        </p:spPr>
        <p:txBody>
          <a:bodyPr/>
          <a:lstStyle/>
          <a:p>
            <a:endParaRPr lang="ja-JP" noProof="1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C99A9F-6E55-4B96-BE95-3C716D4186DD}" type="slidenum">
              <a:rPr lang="de-DE"/>
              <a:pPr/>
              <a:t>12</a:t>
            </a:fld>
            <a:endParaRPr lang="de-DE"/>
          </a:p>
        </p:txBody>
      </p:sp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0600" y="765175"/>
            <a:ext cx="5106988" cy="3832225"/>
          </a:xfrm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4880" y="4850130"/>
            <a:ext cx="5196840" cy="4594860"/>
          </a:xfrm>
        </p:spPr>
        <p:txBody>
          <a:bodyPr/>
          <a:lstStyle/>
          <a:p>
            <a:endParaRPr lang="ja-JP" noProof="1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C99A9F-6E55-4B96-BE95-3C716D4186DD}" type="slidenum">
              <a:rPr lang="de-DE"/>
              <a:pPr/>
              <a:t>13</a:t>
            </a:fld>
            <a:endParaRPr lang="de-DE"/>
          </a:p>
        </p:txBody>
      </p:sp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0600" y="765175"/>
            <a:ext cx="5106988" cy="3832225"/>
          </a:xfrm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4880" y="4850130"/>
            <a:ext cx="5196840" cy="4594860"/>
          </a:xfrm>
        </p:spPr>
        <p:txBody>
          <a:bodyPr/>
          <a:lstStyle/>
          <a:p>
            <a:endParaRPr lang="ja-JP" noProof="1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C99A9F-6E55-4B96-BE95-3C716D4186DD}" type="slidenum">
              <a:rPr lang="de-DE"/>
              <a:pPr/>
              <a:t>2</a:t>
            </a:fld>
            <a:endParaRPr lang="de-DE"/>
          </a:p>
        </p:txBody>
      </p:sp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0600" y="765175"/>
            <a:ext cx="5106988" cy="3832225"/>
          </a:xfrm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4880" y="4850130"/>
            <a:ext cx="5196840" cy="4594860"/>
          </a:xfrm>
        </p:spPr>
        <p:txBody>
          <a:bodyPr/>
          <a:lstStyle/>
          <a:p>
            <a:endParaRPr lang="ja-JP" noProof="1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C99A9F-6E55-4B96-BE95-3C716D4186DD}" type="slidenum">
              <a:rPr lang="de-DE"/>
              <a:pPr/>
              <a:t>3</a:t>
            </a:fld>
            <a:endParaRPr lang="de-DE"/>
          </a:p>
        </p:txBody>
      </p:sp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0600" y="765175"/>
            <a:ext cx="5106988" cy="3832225"/>
          </a:xfrm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4880" y="4850130"/>
            <a:ext cx="5196840" cy="4594860"/>
          </a:xfrm>
        </p:spPr>
        <p:txBody>
          <a:bodyPr/>
          <a:lstStyle/>
          <a:p>
            <a:endParaRPr lang="ja-JP" noProof="1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C99A9F-6E55-4B96-BE95-3C716D4186DD}" type="slidenum">
              <a:rPr lang="de-DE"/>
              <a:pPr/>
              <a:t>4</a:t>
            </a:fld>
            <a:endParaRPr lang="de-DE"/>
          </a:p>
        </p:txBody>
      </p:sp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0600" y="765175"/>
            <a:ext cx="5106988" cy="3832225"/>
          </a:xfrm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4880" y="4850130"/>
            <a:ext cx="5196840" cy="4594860"/>
          </a:xfrm>
        </p:spPr>
        <p:txBody>
          <a:bodyPr/>
          <a:lstStyle/>
          <a:p>
            <a:endParaRPr lang="ja-JP" noProof="1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C99A9F-6E55-4B96-BE95-3C716D4186DD}" type="slidenum">
              <a:rPr lang="de-DE"/>
              <a:pPr/>
              <a:t>5</a:t>
            </a:fld>
            <a:endParaRPr lang="de-DE"/>
          </a:p>
        </p:txBody>
      </p:sp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0600" y="765175"/>
            <a:ext cx="5106988" cy="3832225"/>
          </a:xfrm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4880" y="4850130"/>
            <a:ext cx="5196840" cy="4594860"/>
          </a:xfrm>
        </p:spPr>
        <p:txBody>
          <a:bodyPr/>
          <a:lstStyle/>
          <a:p>
            <a:endParaRPr lang="ja-JP" noProof="1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C99A9F-6E55-4B96-BE95-3C716D4186DD}" type="slidenum">
              <a:rPr lang="de-DE"/>
              <a:pPr/>
              <a:t>6</a:t>
            </a:fld>
            <a:endParaRPr lang="de-DE"/>
          </a:p>
        </p:txBody>
      </p:sp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0600" y="765175"/>
            <a:ext cx="5106988" cy="3832225"/>
          </a:xfrm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4880" y="4850130"/>
            <a:ext cx="5196840" cy="4594860"/>
          </a:xfrm>
        </p:spPr>
        <p:txBody>
          <a:bodyPr/>
          <a:lstStyle/>
          <a:p>
            <a:endParaRPr lang="ja-JP" noProof="1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C99A9F-6E55-4B96-BE95-3C716D4186DD}" type="slidenum">
              <a:rPr lang="de-DE"/>
              <a:pPr/>
              <a:t>7</a:t>
            </a:fld>
            <a:endParaRPr lang="de-DE"/>
          </a:p>
        </p:txBody>
      </p:sp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0600" y="765175"/>
            <a:ext cx="5106988" cy="3832225"/>
          </a:xfrm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4880" y="4850130"/>
            <a:ext cx="5196840" cy="4594860"/>
          </a:xfrm>
        </p:spPr>
        <p:txBody>
          <a:bodyPr/>
          <a:lstStyle/>
          <a:p>
            <a:endParaRPr lang="ja-JP" noProof="1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C99A9F-6E55-4B96-BE95-3C716D4186DD}" type="slidenum">
              <a:rPr lang="de-DE"/>
              <a:pPr/>
              <a:t>8</a:t>
            </a:fld>
            <a:endParaRPr lang="de-DE"/>
          </a:p>
        </p:txBody>
      </p:sp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0600" y="765175"/>
            <a:ext cx="5106988" cy="3832225"/>
          </a:xfrm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4880" y="4850130"/>
            <a:ext cx="5196840" cy="4594860"/>
          </a:xfrm>
        </p:spPr>
        <p:txBody>
          <a:bodyPr/>
          <a:lstStyle/>
          <a:p>
            <a:endParaRPr lang="ja-JP" noProof="1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C99A9F-6E55-4B96-BE95-3C716D4186DD}" type="slidenum">
              <a:rPr lang="de-DE"/>
              <a:pPr/>
              <a:t>9</a:t>
            </a:fld>
            <a:endParaRPr lang="de-DE"/>
          </a:p>
        </p:txBody>
      </p:sp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0600" y="765175"/>
            <a:ext cx="5106988" cy="3832225"/>
          </a:xfrm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4880" y="4850130"/>
            <a:ext cx="5196840" cy="4594860"/>
          </a:xfrm>
        </p:spPr>
        <p:txBody>
          <a:bodyPr/>
          <a:lstStyle/>
          <a:p>
            <a:endParaRPr lang="ja-JP" noProof="1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9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ja-JP"/>
          </a:p>
        </p:txBody>
      </p:sp>
      <p:sp>
        <p:nvSpPr>
          <p:cNvPr id="111629" name="Rectangle 7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201881" y="2125683"/>
            <a:ext cx="8680861" cy="712520"/>
          </a:xfrm>
        </p:spPr>
        <p:txBody>
          <a:bodyPr anchor="b"/>
          <a:lstStyle>
            <a:lvl1pPr>
              <a:lnSpc>
                <a:spcPct val="110000"/>
              </a:lnSpc>
              <a:defRPr sz="3200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111630" name="Rectangle 12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4833256" y="3141663"/>
            <a:ext cx="4061361" cy="800100"/>
          </a:xfrm>
        </p:spPr>
        <p:txBody>
          <a:bodyPr tIns="45720" bIns="45720"/>
          <a:lstStyle>
            <a:lvl1pPr marL="0" indent="0" algn="r">
              <a:buFont typeface="Wingdings" pitchFamily="2" charset="2"/>
              <a:buNone/>
              <a:defRPr sz="2400"/>
            </a:lvl1pPr>
          </a:lstStyle>
          <a:p>
            <a:r>
              <a:rPr lang="de-DE" dirty="0"/>
              <a:t>Formatvorlage des Untertitelmasters durch Klicken bearbeiten</a:t>
            </a:r>
          </a:p>
        </p:txBody>
      </p:sp>
      <p:pic>
        <p:nvPicPr>
          <p:cNvPr id="111631" name="Picture 15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28412" y="224086"/>
            <a:ext cx="3518704" cy="1188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直線コネクタ 9"/>
          <p:cNvCxnSpPr/>
          <p:nvPr userDrawn="1"/>
        </p:nvCxnSpPr>
        <p:spPr bwMode="auto">
          <a:xfrm>
            <a:off x="273132" y="2968831"/>
            <a:ext cx="856211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89725" y="300038"/>
            <a:ext cx="2130425" cy="550227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95275" y="300038"/>
            <a:ext cx="6242050" cy="550227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95275" y="1489075"/>
            <a:ext cx="4186238" cy="43132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33913" y="1489075"/>
            <a:ext cx="4186237" cy="43132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フッター プレースホルダ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95275" y="1489075"/>
            <a:ext cx="8524875" cy="431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10595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365875"/>
            <a:ext cx="2895600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noProof="1">
                <a:solidFill>
                  <a:schemeClr val="bg1"/>
                </a:solidFill>
                <a:cs typeface="+mn-cs"/>
              </a:defRPr>
            </a:lvl1pPr>
          </a:lstStyle>
          <a:p>
            <a:endParaRPr lang="ja-JP" dirty="0"/>
          </a:p>
        </p:txBody>
      </p:sp>
      <p:sp>
        <p:nvSpPr>
          <p:cNvPr id="110596" name="Rectangle 7"/>
          <p:cNvSpPr>
            <a:spLocks noGrp="1" noChangeArrowheads="1"/>
          </p:cNvSpPr>
          <p:nvPr>
            <p:ph type="title"/>
          </p:nvPr>
        </p:nvSpPr>
        <p:spPr bwMode="gray">
          <a:xfrm>
            <a:off x="300038" y="300038"/>
            <a:ext cx="8520112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das Titelformat zu bearbeiten</a:t>
            </a:r>
          </a:p>
        </p:txBody>
      </p:sp>
      <p:sp>
        <p:nvSpPr>
          <p:cNvPr id="110597" name="Rectangle 5"/>
          <p:cNvSpPr>
            <a:spLocks noChangeArrowheads="1"/>
          </p:cNvSpPr>
          <p:nvPr/>
        </p:nvSpPr>
        <p:spPr bwMode="gray">
          <a:xfrm>
            <a:off x="7463023" y="6342124"/>
            <a:ext cx="134302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de-DE" sz="1000" dirty="0">
                <a:cs typeface="Arial" charset="0"/>
              </a:rPr>
              <a:t>Page </a:t>
            </a:r>
            <a:r>
              <a:rPr lang="de-DE" sz="1000" dirty="0">
                <a:cs typeface="Arial" charset="0"/>
                <a:sym typeface="Wingdings" pitchFamily="2" charset="2"/>
              </a:rPr>
              <a:t></a:t>
            </a:r>
            <a:r>
              <a:rPr lang="de-DE" sz="1000" dirty="0">
                <a:cs typeface="Arial" charset="0"/>
              </a:rPr>
              <a:t> </a:t>
            </a:r>
            <a:fld id="{B52DC444-4307-4DBD-9819-2FC75F4E3079}" type="slidenum">
              <a:rPr lang="de-DE" sz="1000">
                <a:cs typeface="Arial" charset="0"/>
              </a:rPr>
              <a:pPr/>
              <a:t>&lt;#&gt;</a:t>
            </a:fld>
            <a:endParaRPr lang="de-DE" sz="1000" dirty="0">
              <a:cs typeface="Arial" charset="0"/>
            </a:endParaRPr>
          </a:p>
        </p:txBody>
      </p:sp>
      <p:pic>
        <p:nvPicPr>
          <p:cNvPr id="6" name="Picture 15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96883" y="5948683"/>
            <a:ext cx="2446317" cy="826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  <a:cs typeface="Arial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  <a:cs typeface="Arial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  <a:cs typeface="Arial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180975" indent="-180975" algn="l" rtl="0" fontAlgn="base">
        <a:spcBef>
          <a:spcPct val="0"/>
        </a:spcBef>
        <a:spcAft>
          <a:spcPct val="4000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444500" indent="-261938" algn="l" rtl="0" fontAlgn="base">
        <a:spcBef>
          <a:spcPct val="0"/>
        </a:spcBef>
        <a:spcAft>
          <a:spcPct val="40000"/>
        </a:spcAft>
        <a:buChar char="–"/>
        <a:defRPr>
          <a:solidFill>
            <a:schemeClr val="tx1"/>
          </a:solidFill>
          <a:latin typeface="+mn-lt"/>
          <a:cs typeface="+mn-cs"/>
        </a:defRPr>
      </a:lvl2pPr>
      <a:lvl3pPr marL="720725" indent="-274638" algn="l" rtl="0" fontAlgn="base">
        <a:spcBef>
          <a:spcPct val="0"/>
        </a:spcBef>
        <a:spcAft>
          <a:spcPct val="40000"/>
        </a:spcAft>
        <a:buChar char="•"/>
        <a:defRPr>
          <a:solidFill>
            <a:schemeClr val="tx1"/>
          </a:solidFill>
          <a:latin typeface="+mn-lt"/>
          <a:cs typeface="+mn-cs"/>
        </a:defRPr>
      </a:lvl3pPr>
      <a:lvl4pPr marL="987425" indent="-265113" algn="l" rtl="0" fontAlgn="base">
        <a:spcBef>
          <a:spcPct val="0"/>
        </a:spcBef>
        <a:spcAft>
          <a:spcPct val="40000"/>
        </a:spcAft>
        <a:buChar char="–"/>
        <a:defRPr>
          <a:solidFill>
            <a:schemeClr val="tx1"/>
          </a:solidFill>
          <a:latin typeface="+mn-lt"/>
          <a:cs typeface="+mn-cs"/>
        </a:defRPr>
      </a:lvl4pPr>
      <a:lvl5pPr marL="1254125" indent="-265113" algn="l" rtl="0" fontAlgn="base">
        <a:spcBef>
          <a:spcPct val="0"/>
        </a:spcBef>
        <a:spcAft>
          <a:spcPct val="40000"/>
        </a:spcAft>
        <a:buChar char="»"/>
        <a:defRPr>
          <a:solidFill>
            <a:schemeClr val="tx1"/>
          </a:solidFill>
          <a:latin typeface="+mn-lt"/>
          <a:cs typeface="+mn-cs"/>
        </a:defRPr>
      </a:lvl5pPr>
      <a:lvl6pPr marL="1711325" indent="-265113" algn="l" rtl="0" fontAlgn="base">
        <a:spcBef>
          <a:spcPct val="0"/>
        </a:spcBef>
        <a:spcAft>
          <a:spcPct val="40000"/>
        </a:spcAft>
        <a:buChar char="»"/>
        <a:defRPr>
          <a:solidFill>
            <a:schemeClr val="tx1"/>
          </a:solidFill>
          <a:latin typeface="+mn-lt"/>
          <a:cs typeface="+mn-cs"/>
        </a:defRPr>
      </a:lvl6pPr>
      <a:lvl7pPr marL="2168525" indent="-265113" algn="l" rtl="0" fontAlgn="base">
        <a:spcBef>
          <a:spcPct val="0"/>
        </a:spcBef>
        <a:spcAft>
          <a:spcPct val="40000"/>
        </a:spcAft>
        <a:buChar char="»"/>
        <a:defRPr>
          <a:solidFill>
            <a:schemeClr val="tx1"/>
          </a:solidFill>
          <a:latin typeface="+mn-lt"/>
          <a:cs typeface="+mn-cs"/>
        </a:defRPr>
      </a:lvl7pPr>
      <a:lvl8pPr marL="2625725" indent="-265113" algn="l" rtl="0" fontAlgn="base">
        <a:spcBef>
          <a:spcPct val="0"/>
        </a:spcBef>
        <a:spcAft>
          <a:spcPct val="40000"/>
        </a:spcAft>
        <a:buChar char="»"/>
        <a:defRPr>
          <a:solidFill>
            <a:schemeClr val="tx1"/>
          </a:solidFill>
          <a:latin typeface="+mn-lt"/>
          <a:cs typeface="+mn-cs"/>
        </a:defRPr>
      </a:lvl8pPr>
      <a:lvl9pPr marL="3082925" indent="-265113" algn="l" rtl="0" fontAlgn="base">
        <a:spcBef>
          <a:spcPct val="0"/>
        </a:spcBef>
        <a:spcAft>
          <a:spcPct val="40000"/>
        </a:spcAft>
        <a:buChar char="»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13" Type="http://schemas.openxmlformats.org/officeDocument/2006/relationships/oleObject" Target="../embeddings/oleObject10.bin"/><Relationship Id="rId18" Type="http://schemas.openxmlformats.org/officeDocument/2006/relationships/oleObject" Target="../embeddings/oleObject15.bin"/><Relationship Id="rId26" Type="http://schemas.openxmlformats.org/officeDocument/2006/relationships/oleObject" Target="../embeddings/oleObject23.bin"/><Relationship Id="rId3" Type="http://schemas.openxmlformats.org/officeDocument/2006/relationships/notesSlide" Target="../notesSlides/notesSlide6.xml"/><Relationship Id="rId21" Type="http://schemas.openxmlformats.org/officeDocument/2006/relationships/oleObject" Target="../embeddings/oleObject18.bin"/><Relationship Id="rId34" Type="http://schemas.openxmlformats.org/officeDocument/2006/relationships/oleObject" Target="../embeddings/oleObject31.bin"/><Relationship Id="rId7" Type="http://schemas.openxmlformats.org/officeDocument/2006/relationships/oleObject" Target="../embeddings/oleObject4.bin"/><Relationship Id="rId12" Type="http://schemas.openxmlformats.org/officeDocument/2006/relationships/oleObject" Target="../embeddings/oleObject9.bin"/><Relationship Id="rId17" Type="http://schemas.openxmlformats.org/officeDocument/2006/relationships/oleObject" Target="../embeddings/oleObject14.bin"/><Relationship Id="rId25" Type="http://schemas.openxmlformats.org/officeDocument/2006/relationships/oleObject" Target="../embeddings/oleObject22.bin"/><Relationship Id="rId33" Type="http://schemas.openxmlformats.org/officeDocument/2006/relationships/oleObject" Target="../embeddings/oleObject30.bin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3.bin"/><Relationship Id="rId20" Type="http://schemas.openxmlformats.org/officeDocument/2006/relationships/oleObject" Target="../embeddings/oleObject17.bin"/><Relationship Id="rId29" Type="http://schemas.openxmlformats.org/officeDocument/2006/relationships/oleObject" Target="../embeddings/oleObject26.bin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11" Type="http://schemas.openxmlformats.org/officeDocument/2006/relationships/oleObject" Target="../embeddings/oleObject8.bin"/><Relationship Id="rId24" Type="http://schemas.openxmlformats.org/officeDocument/2006/relationships/oleObject" Target="../embeddings/oleObject21.bin"/><Relationship Id="rId32" Type="http://schemas.openxmlformats.org/officeDocument/2006/relationships/oleObject" Target="../embeddings/oleObject29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12.bin"/><Relationship Id="rId23" Type="http://schemas.openxmlformats.org/officeDocument/2006/relationships/oleObject" Target="../embeddings/oleObject20.bin"/><Relationship Id="rId28" Type="http://schemas.openxmlformats.org/officeDocument/2006/relationships/oleObject" Target="../embeddings/oleObject25.bin"/><Relationship Id="rId10" Type="http://schemas.openxmlformats.org/officeDocument/2006/relationships/oleObject" Target="../embeddings/oleObject7.bin"/><Relationship Id="rId19" Type="http://schemas.openxmlformats.org/officeDocument/2006/relationships/oleObject" Target="../embeddings/oleObject16.bin"/><Relationship Id="rId31" Type="http://schemas.openxmlformats.org/officeDocument/2006/relationships/oleObject" Target="../embeddings/oleObject28.bin"/><Relationship Id="rId4" Type="http://schemas.openxmlformats.org/officeDocument/2006/relationships/oleObject" Target="../embeddings/oleObject1.bin"/><Relationship Id="rId9" Type="http://schemas.openxmlformats.org/officeDocument/2006/relationships/oleObject" Target="../embeddings/oleObject6.bin"/><Relationship Id="rId14" Type="http://schemas.openxmlformats.org/officeDocument/2006/relationships/oleObject" Target="../embeddings/oleObject11.bin"/><Relationship Id="rId22" Type="http://schemas.openxmlformats.org/officeDocument/2006/relationships/oleObject" Target="../embeddings/oleObject19.bin"/><Relationship Id="rId27" Type="http://schemas.openxmlformats.org/officeDocument/2006/relationships/oleObject" Target="../embeddings/oleObject24.bin"/><Relationship Id="rId30" Type="http://schemas.openxmlformats.org/officeDocument/2006/relationships/oleObject" Target="../embeddings/oleObject27.bin"/><Relationship Id="rId35" Type="http://schemas.openxmlformats.org/officeDocument/2006/relationships/oleObject" Target="../embeddings/oleObject32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45" name="Rectangle 9"/>
          <p:cNvSpPr>
            <a:spLocks noGrp="1" noChangeArrowheads="1"/>
          </p:cNvSpPr>
          <p:nvPr>
            <p:ph type="ctrTitle"/>
          </p:nvPr>
        </p:nvSpPr>
        <p:spPr>
          <a:xfrm>
            <a:off x="201881" y="2125683"/>
            <a:ext cx="8748936" cy="712520"/>
          </a:xfrm>
        </p:spPr>
        <p:txBody>
          <a:bodyPr/>
          <a:lstStyle/>
          <a:p>
            <a:r>
              <a:rPr lang="en-US" noProof="1" smtClean="0"/>
              <a:t/>
            </a:r>
            <a:br>
              <a:rPr lang="en-US" noProof="1" smtClean="0"/>
            </a:br>
            <a:r>
              <a:rPr lang="en-US" noProof="1" smtClean="0"/>
              <a:t/>
            </a:r>
            <a:br>
              <a:rPr lang="en-US" noProof="1" smtClean="0"/>
            </a:br>
            <a:r>
              <a:rPr lang="en-US" noProof="1"/>
              <a:t/>
            </a:r>
            <a:br>
              <a:rPr lang="en-US" noProof="1"/>
            </a:br>
            <a:r>
              <a:rPr lang="en-US" noProof="1" smtClean="0"/>
              <a:t/>
            </a:r>
            <a:br>
              <a:rPr lang="en-US" noProof="1" smtClean="0"/>
            </a:br>
            <a:r>
              <a:rPr lang="en-US" sz="2800" noProof="1" smtClean="0"/>
              <a:t>NXP </a:t>
            </a:r>
            <a:r>
              <a:rPr lang="en-US" sz="2800" noProof="1" smtClean="0"/>
              <a:t>LPC11U14F </a:t>
            </a:r>
            <a:r>
              <a:rPr lang="en-US" sz="2800" noProof="1" smtClean="0"/>
              <a:t>Sample </a:t>
            </a:r>
            <a:r>
              <a:rPr lang="en-US" sz="2800" noProof="1" smtClean="0"/>
              <a:t>Software for LPCXpresso  </a:t>
            </a:r>
            <a:r>
              <a:rPr lang="en-US" sz="2800" noProof="1" smtClean="0"/>
              <a:t/>
            </a:r>
            <a:br>
              <a:rPr lang="en-US" sz="2800" noProof="1" smtClean="0"/>
            </a:br>
            <a:r>
              <a:rPr lang="en-US" sz="2800" b="0" noProof="1" smtClean="0"/>
              <a:t>USB Audio and </a:t>
            </a:r>
            <a:r>
              <a:rPr lang="en-US" sz="2800" b="0" noProof="1" smtClean="0"/>
              <a:t>USB CDC with </a:t>
            </a:r>
            <a:r>
              <a:rPr lang="en-US" sz="2800" b="0" noProof="1" smtClean="0"/>
              <a:t>FFT</a:t>
            </a:r>
            <a:endParaRPr lang="en-US" sz="2800" b="0" noProof="1"/>
          </a:p>
        </p:txBody>
      </p:sp>
      <p:sp>
        <p:nvSpPr>
          <p:cNvPr id="116746" name="Rectangle 10"/>
          <p:cNvSpPr>
            <a:spLocks noGrp="1" noChangeArrowheads="1"/>
          </p:cNvSpPr>
          <p:nvPr>
            <p:ph type="subTitle" idx="1"/>
          </p:nvPr>
        </p:nvSpPr>
        <p:spPr>
          <a:xfrm>
            <a:off x="4945487" y="2987114"/>
            <a:ext cx="3772192" cy="902305"/>
          </a:xfrm>
        </p:spPr>
        <p:txBody>
          <a:bodyPr/>
          <a:lstStyle/>
          <a:p>
            <a:r>
              <a:rPr lang="en-US" sz="1600" noProof="1" smtClean="0"/>
              <a:t>11</a:t>
            </a:r>
            <a:r>
              <a:rPr lang="en-US" sz="1600" baseline="30000" noProof="1" smtClean="0"/>
              <a:t>st</a:t>
            </a:r>
            <a:r>
              <a:rPr lang="en-US" sz="1600" noProof="1" smtClean="0"/>
              <a:t> July 2011</a:t>
            </a:r>
            <a:endParaRPr lang="en-US" sz="1600" noProof="1" smtClean="0"/>
          </a:p>
          <a:p>
            <a:r>
              <a:rPr lang="en-US" sz="1800" noProof="1" smtClean="0"/>
              <a:t>Surya Cahyadi </a:t>
            </a:r>
            <a:r>
              <a:rPr lang="en-US" sz="1800" noProof="1" smtClean="0"/>
              <a:t>Ph.D</a:t>
            </a:r>
            <a:r>
              <a:rPr lang="en-US" sz="1800" noProof="1" smtClean="0"/>
              <a:t>.</a:t>
            </a:r>
          </a:p>
          <a:p>
            <a:r>
              <a:rPr lang="en-US" sz="1600" noProof="1" smtClean="0"/>
              <a:t>(Cahyadi.Surya@FotisInc.com)</a:t>
            </a:r>
            <a:endParaRPr lang="en-US" sz="1600" noProof="1" smtClean="0"/>
          </a:p>
          <a:p>
            <a:r>
              <a:rPr lang="en-US" noProof="1" smtClean="0"/>
              <a:t>.</a:t>
            </a:r>
            <a:endParaRPr lang="en-US" noProof="1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40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noProof="1" smtClean="0"/>
              <a:t>Getting Started with </a:t>
            </a:r>
            <a:r>
              <a:rPr lang="en-US" altLang="ja-JP" noProof="1" smtClean="0"/>
              <a:t>Demo </a:t>
            </a:r>
            <a:r>
              <a:rPr lang="en-US" altLang="ja-JP" noProof="1" smtClean="0"/>
              <a:t>(Compile and Flashing) </a:t>
            </a:r>
            <a:endParaRPr lang="en-US" noProof="1"/>
          </a:p>
        </p:txBody>
      </p:sp>
      <p:sp>
        <p:nvSpPr>
          <p:cNvPr id="231" name="テキスト ボックス 230"/>
          <p:cNvSpPr txBox="1"/>
          <p:nvPr/>
        </p:nvSpPr>
        <p:spPr>
          <a:xfrm>
            <a:off x="399244" y="1094702"/>
            <a:ext cx="8461421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1. Copy project files </a:t>
            </a:r>
            <a:r>
              <a:rPr kumimoji="1" lang="en-US" altLang="ja-JP" dirty="0" smtClean="0"/>
              <a:t>LPCXpresso11U14F_usbaudiowithFFT_usbdc </a:t>
            </a:r>
            <a:r>
              <a:rPr kumimoji="1" lang="en-US" altLang="ja-JP" dirty="0" smtClean="0"/>
              <a:t>&amp; </a:t>
            </a:r>
            <a:r>
              <a:rPr kumimoji="1" lang="en-US" altLang="ja-JP" dirty="0" smtClean="0"/>
              <a:t>  </a:t>
            </a:r>
          </a:p>
          <a:p>
            <a:r>
              <a:rPr kumimoji="1" lang="en-US" altLang="ja-JP" dirty="0" smtClean="0"/>
              <a:t> </a:t>
            </a:r>
            <a:r>
              <a:rPr kumimoji="1" lang="en-US" altLang="ja-JP" dirty="0" smtClean="0"/>
              <a:t>   </a:t>
            </a:r>
            <a:r>
              <a:rPr kumimoji="1" lang="en-US" altLang="ja-JP" dirty="0" smtClean="0"/>
              <a:t>CMSISv2p00_LPC11xx </a:t>
            </a:r>
            <a:r>
              <a:rPr kumimoji="1" lang="en-US" altLang="ja-JP" dirty="0" smtClean="0"/>
              <a:t>to  </a:t>
            </a:r>
            <a:r>
              <a:rPr kumimoji="1" lang="en-US" altLang="ja-JP" dirty="0" smtClean="0"/>
              <a:t>your  </a:t>
            </a:r>
            <a:r>
              <a:rPr kumimoji="1" lang="en-US" altLang="ja-JP" dirty="0" smtClean="0"/>
              <a:t>workspace directory. </a:t>
            </a:r>
            <a:endParaRPr kumimoji="1" lang="en-US" altLang="ja-JP" dirty="0" smtClean="0"/>
          </a:p>
          <a:p>
            <a:r>
              <a:rPr kumimoji="1" lang="en-US" altLang="ja-JP" sz="1400" dirty="0" smtClean="0"/>
              <a:t>        </a:t>
            </a:r>
            <a:r>
              <a:rPr kumimoji="1" lang="en-US" altLang="ja-JP" sz="1400" dirty="0" smtClean="0"/>
              <a:t>(CD://USB Audio FFT/LPC11DemoSoftware-LPCXpresso</a:t>
            </a:r>
            <a:r>
              <a:rPr kumimoji="1" lang="en-US" altLang="ja-JP" sz="1400" dirty="0" smtClean="0"/>
              <a:t>/)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en-US" altLang="ja-JP" dirty="0" smtClean="0"/>
              <a:t>2. Open </a:t>
            </a:r>
            <a:r>
              <a:rPr kumimoji="1" lang="en-US" altLang="ja-JP" dirty="0" smtClean="0"/>
              <a:t>the project file using </a:t>
            </a:r>
            <a:r>
              <a:rPr kumimoji="1" lang="en-US" altLang="ja-JP" dirty="0" err="1" smtClean="0"/>
              <a:t>LPCXpresso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en-US" altLang="ja-JP" dirty="0" smtClean="0"/>
              <a:t>3. Connect </a:t>
            </a:r>
            <a:r>
              <a:rPr kumimoji="1" lang="en-US" altLang="ja-JP" dirty="0" err="1" smtClean="0"/>
              <a:t>LPCXpresso</a:t>
            </a:r>
            <a:r>
              <a:rPr kumimoji="1" lang="en-US" altLang="ja-JP" dirty="0" smtClean="0"/>
              <a:t> </a:t>
            </a:r>
            <a:r>
              <a:rPr kumimoji="1" lang="en-US" altLang="ja-JP" dirty="0" smtClean="0"/>
              <a:t>LPC11U14F </a:t>
            </a:r>
            <a:r>
              <a:rPr kumimoji="1" lang="en-US" altLang="ja-JP" dirty="0" smtClean="0"/>
              <a:t>Target </a:t>
            </a:r>
            <a:r>
              <a:rPr kumimoji="1" lang="en-US" altLang="ja-JP" dirty="0" smtClean="0"/>
              <a:t>board J3 </a:t>
            </a:r>
            <a:r>
              <a:rPr kumimoji="1" lang="en-US" altLang="ja-JP" dirty="0" smtClean="0"/>
              <a:t>to PC’s USB port</a:t>
            </a:r>
          </a:p>
          <a:p>
            <a:endParaRPr kumimoji="1" lang="en-US" altLang="ja-JP" dirty="0" smtClean="0"/>
          </a:p>
          <a:p>
            <a:r>
              <a:rPr kumimoji="1" lang="en-US" altLang="ja-JP" dirty="0" smtClean="0"/>
              <a:t>4. Compile and flash to board</a:t>
            </a:r>
          </a:p>
          <a:p>
            <a:r>
              <a:rPr kumimoji="1" lang="en-US" altLang="ja-JP" sz="1600" dirty="0" smtClean="0"/>
              <a:t>     a. Select the project </a:t>
            </a:r>
            <a:r>
              <a:rPr kumimoji="1" lang="en-US" altLang="ja-JP" sz="1600" dirty="0" smtClean="0"/>
              <a:t>LPCXpresso11U14_usbaudiowithFFT_usbdc at </a:t>
            </a:r>
            <a:r>
              <a:rPr kumimoji="1" lang="en-US" altLang="ja-JP" sz="1600" dirty="0" smtClean="0"/>
              <a:t>the Project Explorer </a:t>
            </a:r>
            <a:endParaRPr kumimoji="1" lang="en-US" altLang="ja-JP" sz="1600" dirty="0" smtClean="0"/>
          </a:p>
          <a:p>
            <a:r>
              <a:rPr kumimoji="1" lang="en-US" altLang="ja-JP" sz="1600" dirty="0" smtClean="0"/>
              <a:t> </a:t>
            </a:r>
            <a:r>
              <a:rPr kumimoji="1" lang="en-US" altLang="ja-JP" sz="1600" dirty="0" smtClean="0"/>
              <a:t>        </a:t>
            </a:r>
            <a:r>
              <a:rPr kumimoji="1" lang="en-US" altLang="ja-JP" sz="1600" dirty="0" smtClean="0"/>
              <a:t>Panel</a:t>
            </a:r>
            <a:endParaRPr kumimoji="1" lang="en-US" altLang="ja-JP" sz="1600" dirty="0" smtClean="0"/>
          </a:p>
          <a:p>
            <a:r>
              <a:rPr kumimoji="1" lang="en-US" altLang="ja-JP" sz="1600" dirty="0" smtClean="0"/>
              <a:t>     b. Compile :  Project </a:t>
            </a:r>
            <a:r>
              <a:rPr kumimoji="1" lang="en-US" altLang="ja-JP" sz="1600" dirty="0" smtClean="0">
                <a:sym typeface="Wingdings" pitchFamily="2" charset="2"/>
              </a:rPr>
              <a:t> Build Project</a:t>
            </a:r>
          </a:p>
          <a:p>
            <a:r>
              <a:rPr kumimoji="1" lang="en-US" altLang="ja-JP" sz="1600" dirty="0" smtClean="0">
                <a:sym typeface="Wingdings" pitchFamily="2" charset="2"/>
              </a:rPr>
              <a:t>     c. Program Flash: Click      </a:t>
            </a:r>
          </a:p>
          <a:p>
            <a:r>
              <a:rPr kumimoji="1" lang="en-US" altLang="ja-JP" sz="1600" dirty="0" smtClean="0">
                <a:sym typeface="Wingdings" pitchFamily="2" charset="2"/>
              </a:rPr>
              <a:t>     d. Select </a:t>
            </a:r>
            <a:r>
              <a:rPr kumimoji="1" lang="en-US" altLang="ja-JP" sz="1600" dirty="0" smtClean="0">
                <a:sym typeface="Wingdings" pitchFamily="2" charset="2"/>
              </a:rPr>
              <a:t>File: LPCXpresso1114_</a:t>
            </a:r>
            <a:r>
              <a:rPr kumimoji="1" lang="en-US" altLang="ja-JP" sz="1600" dirty="0" smtClean="0"/>
              <a:t>usbaudiowithFFT_usbdc</a:t>
            </a:r>
            <a:r>
              <a:rPr kumimoji="1" lang="en-US" altLang="ja-JP" sz="1600" dirty="0" smtClean="0">
                <a:sym typeface="Wingdings" pitchFamily="2" charset="2"/>
              </a:rPr>
              <a:t>\Debug\</a:t>
            </a:r>
          </a:p>
          <a:p>
            <a:r>
              <a:rPr kumimoji="1" lang="en-US" altLang="ja-JP" sz="1600" dirty="0" smtClean="0">
                <a:sym typeface="Wingdings" pitchFamily="2" charset="2"/>
              </a:rPr>
              <a:t> </a:t>
            </a:r>
            <a:r>
              <a:rPr kumimoji="1" lang="en-US" altLang="ja-JP" sz="1600" dirty="0" smtClean="0">
                <a:sym typeface="Wingdings" pitchFamily="2" charset="2"/>
              </a:rPr>
              <a:t>        </a:t>
            </a:r>
            <a:r>
              <a:rPr kumimoji="1" lang="en-US" altLang="ja-JP" sz="1600" dirty="0" smtClean="0">
                <a:sym typeface="Wingdings" pitchFamily="2" charset="2"/>
              </a:rPr>
              <a:t>LPCXpresso1114_</a:t>
            </a:r>
            <a:r>
              <a:rPr kumimoji="1" lang="en-US" altLang="ja-JP" sz="1600" dirty="0" smtClean="0"/>
              <a:t>usbaudiowithFFT_usbdc</a:t>
            </a:r>
            <a:r>
              <a:rPr kumimoji="1" lang="en-US" altLang="ja-JP" sz="1600" dirty="0" smtClean="0">
                <a:sym typeface="Wingdings" pitchFamily="2" charset="2"/>
              </a:rPr>
              <a:t>.axf</a:t>
            </a:r>
            <a:endParaRPr kumimoji="1" lang="en-US" altLang="ja-JP" sz="1600" dirty="0" smtClean="0">
              <a:sym typeface="Wingdings" pitchFamily="2" charset="2"/>
            </a:endParaRPr>
          </a:p>
          <a:p>
            <a:r>
              <a:rPr kumimoji="1" lang="en-US" altLang="ja-JP" sz="1600" dirty="0" smtClean="0">
                <a:sym typeface="Wingdings" pitchFamily="2" charset="2"/>
              </a:rPr>
              <a:t>     e. Click </a:t>
            </a:r>
            <a:r>
              <a:rPr kumimoji="1" lang="en-US" altLang="ja-JP" sz="1600" dirty="0" smtClean="0">
                <a:sym typeface="Wingdings" pitchFamily="2" charset="2"/>
              </a:rPr>
              <a:t>OK</a:t>
            </a:r>
          </a:p>
          <a:p>
            <a:r>
              <a:rPr kumimoji="1" lang="en-US" altLang="ja-JP" sz="1600" dirty="0" smtClean="0">
                <a:sym typeface="Wingdings" pitchFamily="2" charset="2"/>
              </a:rPr>
              <a:t> </a:t>
            </a:r>
            <a:r>
              <a:rPr kumimoji="1" lang="en-US" altLang="ja-JP" sz="1600" dirty="0" smtClean="0">
                <a:sym typeface="Wingdings" pitchFamily="2" charset="2"/>
              </a:rPr>
              <a:t>    f.  Unplug the USB cable </a:t>
            </a:r>
            <a:endParaRPr kumimoji="1" lang="en-US" altLang="ja-JP" sz="1600" dirty="0" smtClean="0">
              <a:sym typeface="Wingdings" pitchFamily="2" charset="2"/>
            </a:endParaRPr>
          </a:p>
          <a:p>
            <a:endParaRPr kumimoji="1" lang="en-US" altLang="ja-JP" dirty="0" smtClean="0"/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9507" y="4275854"/>
            <a:ext cx="307486" cy="320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40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noProof="1" smtClean="0"/>
              <a:t>Getting Started with </a:t>
            </a:r>
            <a:r>
              <a:rPr lang="en-US" altLang="ja-JP" noProof="1" smtClean="0"/>
              <a:t>Demo </a:t>
            </a:r>
            <a:r>
              <a:rPr lang="en-US" altLang="ja-JP" noProof="1" smtClean="0"/>
              <a:t>(Install USB Driver) </a:t>
            </a:r>
            <a:endParaRPr lang="en-US" noProof="1"/>
          </a:p>
        </p:txBody>
      </p:sp>
      <p:sp>
        <p:nvSpPr>
          <p:cNvPr id="231" name="テキスト ボックス 230"/>
          <p:cNvSpPr txBox="1"/>
          <p:nvPr/>
        </p:nvSpPr>
        <p:spPr>
          <a:xfrm>
            <a:off x="399244" y="1094702"/>
            <a:ext cx="8461421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1. </a:t>
            </a:r>
            <a:r>
              <a:rPr kumimoji="1" lang="en-US" altLang="ja-JP" dirty="0" smtClean="0"/>
              <a:t>Connect the USB cable between PC and LPC11U14F Target Board J8 </a:t>
            </a:r>
          </a:p>
          <a:p>
            <a:r>
              <a:rPr kumimoji="1" lang="en-US" altLang="ja-JP" sz="1400" i="1" dirty="0" smtClean="0"/>
              <a:t>       Note: The Target Board SJ1 must be short circuit!</a:t>
            </a:r>
          </a:p>
          <a:p>
            <a:endParaRPr kumimoji="1" lang="en-US" altLang="ja-JP" dirty="0" smtClean="0"/>
          </a:p>
          <a:p>
            <a:r>
              <a:rPr kumimoji="1" lang="en-US" altLang="ja-JP" dirty="0" smtClean="0"/>
              <a:t>2. The two USB devices will be recognized </a:t>
            </a:r>
          </a:p>
          <a:p>
            <a:r>
              <a:rPr kumimoji="1" lang="en-US" altLang="ja-JP" dirty="0" smtClean="0"/>
              <a:t>     a. NXP LPC </a:t>
            </a:r>
            <a:r>
              <a:rPr kumimoji="1" lang="en-US" altLang="ja-JP" dirty="0" err="1" smtClean="0"/>
              <a:t>Vcom</a:t>
            </a:r>
            <a:r>
              <a:rPr kumimoji="1" lang="en-US" altLang="ja-JP" dirty="0" smtClean="0"/>
              <a:t> device</a:t>
            </a:r>
          </a:p>
          <a:p>
            <a:r>
              <a:rPr kumimoji="1" lang="en-US" altLang="ja-JP" dirty="0" smtClean="0"/>
              <a:t> </a:t>
            </a:r>
            <a:r>
              <a:rPr kumimoji="1" lang="en-US" altLang="ja-JP" dirty="0" smtClean="0"/>
              <a:t>        - Select Install from a list or specific location (Advanced)</a:t>
            </a:r>
          </a:p>
          <a:p>
            <a:r>
              <a:rPr kumimoji="1" lang="en-US" altLang="ja-JP" dirty="0" smtClean="0"/>
              <a:t> </a:t>
            </a:r>
            <a:r>
              <a:rPr kumimoji="1" lang="en-US" altLang="ja-JP" dirty="0" smtClean="0"/>
              <a:t>        - Browse </a:t>
            </a:r>
            <a:r>
              <a:rPr kumimoji="1" lang="en-US" altLang="ja-JP" dirty="0" smtClean="0"/>
              <a:t>to directory </a:t>
            </a:r>
            <a:r>
              <a:rPr kumimoji="1" lang="en-US" altLang="ja-JP" dirty="0" smtClean="0"/>
              <a:t>which contain file LPC11xx_vcom.win32</a:t>
            </a:r>
          </a:p>
          <a:p>
            <a:r>
              <a:rPr kumimoji="1" lang="en-US" altLang="ja-JP" sz="1400" dirty="0" smtClean="0"/>
              <a:t> </a:t>
            </a:r>
            <a:r>
              <a:rPr kumimoji="1" lang="en-US" altLang="ja-JP" sz="1400" dirty="0" smtClean="0"/>
              <a:t>           (CD://USB Audio FFT/LPC11DemoSoftware-LPCXpresso/WinXP_Win7-32bit_usb_driver )</a:t>
            </a:r>
            <a:endParaRPr kumimoji="1" lang="en-US" altLang="ja-JP" sz="1400" dirty="0" smtClean="0"/>
          </a:p>
          <a:p>
            <a:r>
              <a:rPr kumimoji="1" lang="en-US" altLang="ja-JP" dirty="0" smtClean="0"/>
              <a:t>         - Click Next</a:t>
            </a:r>
          </a:p>
          <a:p>
            <a:r>
              <a:rPr kumimoji="1" lang="en-US" altLang="ja-JP" dirty="0" smtClean="0"/>
              <a:t> </a:t>
            </a:r>
            <a:r>
              <a:rPr kumimoji="1" lang="en-US" altLang="ja-JP" dirty="0" smtClean="0"/>
              <a:t>    b. NXP Speaker will be detected as USB audio class </a:t>
            </a:r>
            <a:r>
              <a:rPr kumimoji="1" lang="en-US" altLang="ja-JP" dirty="0" err="1" smtClean="0"/>
              <a:t>automotically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pPr marL="457200" indent="-457200">
              <a:buAutoNum type="arabicPeriod" startAt="3"/>
            </a:pPr>
            <a:r>
              <a:rPr kumimoji="1" lang="en-US" altLang="ja-JP" dirty="0" smtClean="0"/>
              <a:t>Check the VCOM number</a:t>
            </a:r>
          </a:p>
          <a:p>
            <a:pPr marL="457200" indent="-457200"/>
            <a:r>
              <a:rPr kumimoji="1" lang="en-US" altLang="ja-JP" dirty="0" smtClean="0"/>
              <a:t>      a.  Open Control Panel </a:t>
            </a:r>
            <a:r>
              <a:rPr kumimoji="1" lang="en-US" altLang="ja-JP" dirty="0" smtClean="0">
                <a:sym typeface="Wingdings" pitchFamily="2" charset="2"/>
              </a:rPr>
              <a:t> System  Hardware   Device Manager</a:t>
            </a:r>
          </a:p>
          <a:p>
            <a:pPr marL="457200" indent="-457200"/>
            <a:r>
              <a:rPr kumimoji="1" lang="en-US" altLang="ja-JP" dirty="0" smtClean="0">
                <a:sym typeface="Wingdings" pitchFamily="2" charset="2"/>
              </a:rPr>
              <a:t> </a:t>
            </a:r>
            <a:r>
              <a:rPr kumimoji="1" lang="en-US" altLang="ja-JP" dirty="0" smtClean="0">
                <a:sym typeface="Wingdings" pitchFamily="2" charset="2"/>
              </a:rPr>
              <a:t>     b . Check Port: Example  NXP LPC </a:t>
            </a:r>
            <a:r>
              <a:rPr kumimoji="1" lang="en-US" altLang="ja-JP" dirty="0" err="1" smtClean="0">
                <a:sym typeface="Wingdings" pitchFamily="2" charset="2"/>
              </a:rPr>
              <a:t>Vcom</a:t>
            </a:r>
            <a:r>
              <a:rPr kumimoji="1" lang="en-US" altLang="ja-JP" dirty="0" smtClean="0">
                <a:sym typeface="Wingdings" pitchFamily="2" charset="2"/>
              </a:rPr>
              <a:t> Device (COM9)  COM9</a:t>
            </a:r>
            <a:endParaRPr kumimoji="1" lang="en-US" altLang="ja-JP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40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 smtClean="0"/>
              <a:t>Getting Started with Demo </a:t>
            </a:r>
            <a:r>
              <a:rPr lang="en-US" noProof="1" smtClean="0"/>
              <a:t>(Run FFT Demo) </a:t>
            </a:r>
            <a:endParaRPr lang="en-US" noProof="1"/>
          </a:p>
        </p:txBody>
      </p:sp>
      <p:sp>
        <p:nvSpPr>
          <p:cNvPr id="231" name="テキスト ボックス 230"/>
          <p:cNvSpPr txBox="1"/>
          <p:nvPr/>
        </p:nvSpPr>
        <p:spPr>
          <a:xfrm>
            <a:off x="399245" y="1094702"/>
            <a:ext cx="784323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Run the USB Audio FFT Demo</a:t>
            </a:r>
          </a:p>
          <a:p>
            <a:pPr>
              <a:buFont typeface="Arial" pitchFamily="34" charset="0"/>
              <a:buChar char="•"/>
            </a:pPr>
            <a:endParaRPr kumimoji="1" lang="en-US" altLang="ja-JP" sz="2400" dirty="0" smtClean="0"/>
          </a:p>
          <a:p>
            <a:pPr>
              <a:buFont typeface="Arial" pitchFamily="34" charset="0"/>
              <a:buChar char="•"/>
            </a:pPr>
            <a:endParaRPr kumimoji="1" lang="en-US" altLang="ja-JP" sz="2400" dirty="0" smtClean="0"/>
          </a:p>
          <a:p>
            <a:pPr>
              <a:buFont typeface="Arial" pitchFamily="34" charset="0"/>
              <a:buChar char="•"/>
            </a:pPr>
            <a:endParaRPr kumimoji="1" lang="en-US" altLang="ja-JP" sz="2400" dirty="0" smtClean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03161" y="1633466"/>
            <a:ext cx="8347656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/>
            <a:r>
              <a:rPr kumimoji="1" lang="en-US" altLang="ja-JP" dirty="0" smtClean="0"/>
              <a:t>1. Open </a:t>
            </a:r>
            <a:r>
              <a:rPr kumimoji="1" lang="en-US" altLang="ja-JP" dirty="0" smtClean="0"/>
              <a:t>the FFT Demo  by click following icon.</a:t>
            </a:r>
          </a:p>
          <a:p>
            <a:pPr marL="457200" indent="-457200"/>
            <a:endParaRPr kumimoji="1" lang="en-US" altLang="ja-JP" dirty="0" smtClean="0"/>
          </a:p>
          <a:p>
            <a:pPr marL="457200" indent="-457200"/>
            <a:r>
              <a:rPr kumimoji="1" lang="en-US" altLang="ja-JP" dirty="0" smtClean="0"/>
              <a:t>2. Run </a:t>
            </a:r>
            <a:r>
              <a:rPr kumimoji="1" lang="en-US" altLang="ja-JP" dirty="0" smtClean="0"/>
              <a:t>the demo by setting the COM </a:t>
            </a:r>
            <a:r>
              <a:rPr kumimoji="1" lang="en-US" altLang="ja-JP" dirty="0" smtClean="0"/>
              <a:t># of VCOM and </a:t>
            </a:r>
            <a:r>
              <a:rPr kumimoji="1" lang="en-US" altLang="ja-JP" dirty="0" smtClean="0"/>
              <a:t>click Start to open the serial </a:t>
            </a:r>
            <a:r>
              <a:rPr kumimoji="1" lang="en-US" altLang="ja-JP" dirty="0" smtClean="0"/>
              <a:t>communication</a:t>
            </a:r>
            <a:endParaRPr kumimoji="1" lang="en-US" altLang="ja-JP" dirty="0" smtClean="0"/>
          </a:p>
          <a:p>
            <a:pPr marL="457200" indent="-457200"/>
            <a:endParaRPr kumimoji="1" lang="en-US" altLang="ja-JP" dirty="0" smtClean="0"/>
          </a:p>
          <a:p>
            <a:pPr marL="457200" indent="-457200"/>
            <a:r>
              <a:rPr kumimoji="1" lang="en-US" altLang="ja-JP" sz="1800" i="1" dirty="0" smtClean="0"/>
              <a:t>Note:</a:t>
            </a:r>
          </a:p>
          <a:p>
            <a:pPr marL="457200" indent="-457200"/>
            <a:r>
              <a:rPr kumimoji="1" lang="en-US" altLang="ja-JP" sz="1800" i="1" dirty="0" smtClean="0"/>
              <a:t>  1. Click Stop to stop the communication </a:t>
            </a:r>
          </a:p>
          <a:p>
            <a:pPr marL="457200" indent="-457200"/>
            <a:r>
              <a:rPr kumimoji="1" lang="en-US" altLang="ja-JP" sz="1800" i="1" dirty="0" smtClean="0"/>
              <a:t>  2. Click Exit to exit the FFT demo </a:t>
            </a:r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91434" y="1516244"/>
            <a:ext cx="904071" cy="656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8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60403" y="2924638"/>
            <a:ext cx="3404047" cy="2690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40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 smtClean="0"/>
              <a:t>Getting Started with Demo </a:t>
            </a:r>
            <a:r>
              <a:rPr lang="en-US" noProof="1" smtClean="0"/>
              <a:t>(Run Audion Player) </a:t>
            </a:r>
            <a:endParaRPr lang="en-US" noProof="1"/>
          </a:p>
        </p:txBody>
      </p:sp>
      <p:sp>
        <p:nvSpPr>
          <p:cNvPr id="231" name="テキスト ボックス 230"/>
          <p:cNvSpPr txBox="1"/>
          <p:nvPr/>
        </p:nvSpPr>
        <p:spPr>
          <a:xfrm>
            <a:off x="399245" y="1094702"/>
            <a:ext cx="784323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Run the Audio Player and see the demo running</a:t>
            </a:r>
          </a:p>
          <a:p>
            <a:pPr>
              <a:buFont typeface="Arial" pitchFamily="34" charset="0"/>
              <a:buChar char="•"/>
            </a:pPr>
            <a:endParaRPr kumimoji="1" lang="en-US" altLang="ja-JP" sz="2400" dirty="0" smtClean="0"/>
          </a:p>
          <a:p>
            <a:pPr>
              <a:buFont typeface="Arial" pitchFamily="34" charset="0"/>
              <a:buChar char="•"/>
            </a:pPr>
            <a:endParaRPr kumimoji="1" lang="en-US" altLang="ja-JP" sz="2400" dirty="0" smtClean="0"/>
          </a:p>
          <a:p>
            <a:pPr>
              <a:buFont typeface="Arial" pitchFamily="34" charset="0"/>
              <a:buChar char="•"/>
            </a:pPr>
            <a:endParaRPr kumimoji="1" lang="en-US" altLang="ja-JP" sz="2400" dirty="0" smtClean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51645" y="1517556"/>
            <a:ext cx="8347656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kumimoji="1" lang="en-US" altLang="ja-JP" dirty="0" smtClean="0"/>
              <a:t>Run the audio player and play music or sound file. </a:t>
            </a:r>
          </a:p>
          <a:p>
            <a:pPr marL="457200" indent="-457200"/>
            <a:endParaRPr kumimoji="1" lang="en-US" altLang="ja-JP" dirty="0" smtClean="0"/>
          </a:p>
          <a:p>
            <a:pPr marL="457200" indent="-457200">
              <a:buAutoNum type="arabicPeriod" startAt="2"/>
            </a:pPr>
            <a:r>
              <a:rPr kumimoji="1" lang="en-US" altLang="ja-JP" dirty="0" smtClean="0"/>
              <a:t>See the spectrum shown in the FFT Demo’s display when the audio plays the music or sound</a:t>
            </a:r>
          </a:p>
          <a:p>
            <a:pPr marL="457200" indent="-457200">
              <a:buAutoNum type="arabicPeriod" startAt="2"/>
            </a:pPr>
            <a:endParaRPr kumimoji="1" lang="en-US" altLang="ja-JP" dirty="0" smtClean="0"/>
          </a:p>
          <a:p>
            <a:pPr marL="457200" indent="-457200">
              <a:buAutoNum type="arabicPeriod" startAt="2"/>
            </a:pPr>
            <a:r>
              <a:rPr kumimoji="1" lang="en-US" altLang="ja-JP" dirty="0" smtClean="0"/>
              <a:t>Example of </a:t>
            </a:r>
            <a:r>
              <a:rPr kumimoji="1" lang="en-US" altLang="ja-JP" dirty="0" smtClean="0"/>
              <a:t>sound (dir: </a:t>
            </a:r>
            <a:r>
              <a:rPr kumimoji="1" lang="en-US" altLang="ja-JP" dirty="0" err="1" smtClean="0"/>
              <a:t>DemoSound</a:t>
            </a:r>
            <a:r>
              <a:rPr kumimoji="1" lang="en-US" altLang="ja-JP" dirty="0" smtClean="0"/>
              <a:t>/)</a:t>
            </a:r>
            <a:endParaRPr kumimoji="1" lang="en-US" altLang="ja-JP" dirty="0" smtClean="0"/>
          </a:p>
          <a:p>
            <a:pPr marL="457200" indent="-457200"/>
            <a:r>
              <a:rPr kumimoji="1" lang="en-US" altLang="ja-JP" sz="1600" dirty="0" smtClean="0"/>
              <a:t>       - sweeplin.wav : run the  sound from </a:t>
            </a:r>
          </a:p>
          <a:p>
            <a:pPr marL="457200" indent="-457200"/>
            <a:r>
              <a:rPr kumimoji="1" lang="en-US" altLang="ja-JP" sz="1600" dirty="0" smtClean="0"/>
              <a:t>          low to high frequency</a:t>
            </a:r>
          </a:p>
          <a:p>
            <a:pPr marL="457200" indent="-457200"/>
            <a:r>
              <a:rPr kumimoji="1" lang="en-US" altLang="ja-JP" sz="1600" dirty="0" smtClean="0"/>
              <a:t>       - sin500.wav : run sine wave 500 Hz</a:t>
            </a:r>
          </a:p>
          <a:p>
            <a:pPr marL="457200" indent="-457200"/>
            <a:r>
              <a:rPr kumimoji="1" lang="en-US" altLang="ja-JP" sz="1600" dirty="0" smtClean="0"/>
              <a:t>       - sin300_2000.wav: run sine wave 300&amp;2000Hz</a:t>
            </a:r>
          </a:p>
          <a:p>
            <a:pPr marL="457200" indent="-457200"/>
            <a:endParaRPr kumimoji="1" lang="en-US" altLang="ja-JP" dirty="0" smtClean="0"/>
          </a:p>
        </p:txBody>
      </p:sp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68914" y="2865281"/>
            <a:ext cx="3381043" cy="2672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40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 smtClean="0"/>
              <a:t>Objective </a:t>
            </a:r>
            <a:endParaRPr lang="en-US" noProof="1"/>
          </a:p>
        </p:txBody>
      </p:sp>
      <p:sp>
        <p:nvSpPr>
          <p:cNvPr id="231" name="テキスト ボックス 230"/>
          <p:cNvSpPr txBox="1"/>
          <p:nvPr/>
        </p:nvSpPr>
        <p:spPr>
          <a:xfrm>
            <a:off x="399245" y="1094702"/>
            <a:ext cx="784323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kumimoji="1" lang="en-US" altLang="ja-JP" dirty="0" smtClean="0"/>
              <a:t>This demo of USB Audio and USB CDC with  FFT capability on NXP </a:t>
            </a:r>
            <a:r>
              <a:rPr kumimoji="1" lang="en-US" altLang="ja-JP" dirty="0" smtClean="0"/>
              <a:t>ARM Cortex-M0 </a:t>
            </a:r>
            <a:r>
              <a:rPr kumimoji="1" lang="en-US" altLang="ja-JP" dirty="0" smtClean="0"/>
              <a:t>LPC11U </a:t>
            </a:r>
            <a:r>
              <a:rPr kumimoji="1" lang="en-US" altLang="ja-JP" dirty="0" smtClean="0"/>
              <a:t>family </a:t>
            </a:r>
            <a:r>
              <a:rPr kumimoji="1" lang="en-US" altLang="ja-JP" dirty="0" smtClean="0"/>
              <a:t>devices.</a:t>
            </a:r>
            <a:endParaRPr kumimoji="1" lang="en-US" altLang="ja-JP" dirty="0" smtClean="0"/>
          </a:p>
          <a:p>
            <a:pPr>
              <a:buFont typeface="Arial" pitchFamily="34" charset="0"/>
              <a:buChar char="•"/>
            </a:pPr>
            <a:endParaRPr kumimoji="1" lang="en-US" altLang="ja-JP" dirty="0" smtClean="0"/>
          </a:p>
          <a:p>
            <a:pPr>
              <a:buFont typeface="Arial" pitchFamily="34" charset="0"/>
              <a:buChar char="•"/>
            </a:pPr>
            <a:r>
              <a:rPr kumimoji="1" lang="en-US" altLang="ja-JP" dirty="0" smtClean="0"/>
              <a:t>This demo shows that the hardware resources (ARM core, IRQ handler, USB) on the device can handle complex processing  (FFT) and events (Timer IRQ, USB IRQ, etc) efficiently</a:t>
            </a:r>
          </a:p>
          <a:p>
            <a:pPr>
              <a:buFont typeface="Arial" pitchFamily="34" charset="0"/>
              <a:buChar char="•"/>
            </a:pPr>
            <a:endParaRPr kumimoji="1" lang="en-US" altLang="ja-JP" dirty="0" smtClean="0"/>
          </a:p>
          <a:p>
            <a:pPr>
              <a:buFont typeface="Arial" pitchFamily="34" charset="0"/>
              <a:buChar char="•"/>
            </a:pPr>
            <a:r>
              <a:rPr kumimoji="1" lang="en-US" altLang="ja-JP" dirty="0" smtClean="0"/>
              <a:t>Possibility  of interesting applications using FFT on this devices such as </a:t>
            </a:r>
          </a:p>
          <a:p>
            <a:pPr lvl="1">
              <a:buFont typeface="Arial" pitchFamily="34" charset="0"/>
              <a:buChar char="•"/>
            </a:pPr>
            <a:r>
              <a:rPr kumimoji="1" lang="en-US" altLang="ja-JP" i="1" dirty="0" smtClean="0"/>
              <a:t>Spectrum Analyzer </a:t>
            </a:r>
          </a:p>
          <a:p>
            <a:pPr lvl="1">
              <a:buFont typeface="Arial" pitchFamily="34" charset="0"/>
              <a:buChar char="•"/>
            </a:pPr>
            <a:r>
              <a:rPr kumimoji="1" lang="en-US" altLang="ja-JP" i="1" dirty="0" smtClean="0"/>
              <a:t>Frequency based audio data compression  </a:t>
            </a:r>
          </a:p>
          <a:p>
            <a:pPr lvl="1">
              <a:buFont typeface="Arial" pitchFamily="34" charset="0"/>
              <a:buChar char="•"/>
            </a:pPr>
            <a:r>
              <a:rPr kumimoji="1" lang="en-US" altLang="ja-JP" i="1" dirty="0" smtClean="0"/>
              <a:t>High frequency detection </a:t>
            </a:r>
          </a:p>
          <a:p>
            <a:pPr>
              <a:buFont typeface="Arial" pitchFamily="34" charset="0"/>
              <a:buChar char="•"/>
            </a:pPr>
            <a:endParaRPr kumimoji="1" lang="en-US" altLang="ja-JP" sz="2400" dirty="0" smtClean="0"/>
          </a:p>
          <a:p>
            <a:pPr>
              <a:buFont typeface="Arial" pitchFamily="34" charset="0"/>
              <a:buChar char="•"/>
            </a:pPr>
            <a:endParaRPr kumimoji="1" lang="en-US" altLang="ja-JP" sz="24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40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 smtClean="0"/>
              <a:t>Block Diagram</a:t>
            </a:r>
            <a:endParaRPr lang="en-US" noProof="1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349286" y="1944710"/>
            <a:ext cx="2601532" cy="129266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b="1" i="1" u="sng" dirty="0" smtClean="0"/>
              <a:t>Specification</a:t>
            </a:r>
          </a:p>
          <a:p>
            <a:pPr>
              <a:buFont typeface="Arial" pitchFamily="34" charset="0"/>
              <a:buChar char="•"/>
            </a:pPr>
            <a:r>
              <a:rPr kumimoji="1" lang="en-US" altLang="ja-JP" sz="1600" dirty="0" smtClean="0"/>
              <a:t> </a:t>
            </a:r>
            <a:r>
              <a:rPr kumimoji="1" lang="en-US" altLang="ja-JP" sz="1400" dirty="0" smtClean="0"/>
              <a:t>Audio : 10-bit 32k sample/s </a:t>
            </a:r>
          </a:p>
          <a:p>
            <a:pPr>
              <a:buFont typeface="Arial" pitchFamily="34" charset="0"/>
              <a:buChar char="•"/>
            </a:pPr>
            <a:r>
              <a:rPr kumimoji="1" lang="en-US" altLang="ja-JP" sz="1400" dirty="0" smtClean="0"/>
              <a:t> FFT Algorithm : 16-bit Fast </a:t>
            </a:r>
          </a:p>
          <a:p>
            <a:r>
              <a:rPr kumimoji="1" lang="en-US" altLang="ja-JP" sz="1400" dirty="0" smtClean="0"/>
              <a:t>  Cosine   Transform 64 points</a:t>
            </a:r>
          </a:p>
          <a:p>
            <a:pPr>
              <a:buFont typeface="Arial" pitchFamily="34" charset="0"/>
              <a:buChar char="•"/>
            </a:pPr>
            <a:r>
              <a:rPr kumimoji="1" lang="en-US" altLang="ja-JP" sz="1400" dirty="0" smtClean="0"/>
              <a:t> </a:t>
            </a:r>
            <a:r>
              <a:rPr kumimoji="1" lang="en-US" altLang="ja-JP" sz="1400" dirty="0" smtClean="0"/>
              <a:t>VCOM</a:t>
            </a:r>
            <a:r>
              <a:rPr kumimoji="1" lang="en-US" altLang="ja-JP" sz="1400" dirty="0" smtClean="0"/>
              <a:t>: 115.2 kbps</a:t>
            </a:r>
            <a:endParaRPr kumimoji="1" lang="ja-JP" altLang="en-US" sz="14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71342" y="4247882"/>
            <a:ext cx="8566596" cy="1323439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b="1" i="1" u="sng" dirty="0" smtClean="0"/>
              <a:t>Three </a:t>
            </a:r>
            <a:r>
              <a:rPr kumimoji="1" lang="en-US" altLang="ja-JP" b="1" i="1" u="sng" dirty="0" smtClean="0"/>
              <a:t>functions </a:t>
            </a:r>
            <a:r>
              <a:rPr kumimoji="1" lang="en-US" altLang="ja-JP" b="1" i="1" u="sng" dirty="0" smtClean="0"/>
              <a:t>on LPC11U14F </a:t>
            </a:r>
          </a:p>
          <a:p>
            <a:pPr>
              <a:buFont typeface="Arial" pitchFamily="34" charset="0"/>
              <a:buChar char="•"/>
            </a:pPr>
            <a:r>
              <a:rPr kumimoji="1" lang="en-US" altLang="ja-JP" dirty="0" smtClean="0"/>
              <a:t>Receives </a:t>
            </a:r>
            <a:r>
              <a:rPr kumimoji="1" lang="en-US" altLang="ja-JP" dirty="0" smtClean="0"/>
              <a:t>the audio data from PC through USB </a:t>
            </a:r>
            <a:r>
              <a:rPr kumimoji="1" lang="en-US" altLang="ja-JP" dirty="0" smtClean="0"/>
              <a:t>Audio Class</a:t>
            </a:r>
            <a:endParaRPr kumimoji="1" lang="en-US" altLang="ja-JP" dirty="0" smtClean="0"/>
          </a:p>
          <a:p>
            <a:pPr>
              <a:buFont typeface="Arial" pitchFamily="34" charset="0"/>
              <a:buChar char="•"/>
            </a:pPr>
            <a:r>
              <a:rPr kumimoji="1" lang="en-US" altLang="ja-JP" dirty="0" smtClean="0"/>
              <a:t>Performs </a:t>
            </a:r>
            <a:r>
              <a:rPr kumimoji="1" lang="en-US" altLang="ja-JP" dirty="0" smtClean="0"/>
              <a:t>the FFT </a:t>
            </a:r>
            <a:r>
              <a:rPr kumimoji="1" lang="en-US" altLang="ja-JP" dirty="0" smtClean="0"/>
              <a:t>(</a:t>
            </a:r>
            <a:r>
              <a:rPr kumimoji="1" lang="en-US" altLang="ja-JP" dirty="0" smtClean="0"/>
              <a:t>transform </a:t>
            </a:r>
            <a:r>
              <a:rPr kumimoji="1" lang="en-US" altLang="ja-JP" dirty="0" smtClean="0"/>
              <a:t>the audio data to the </a:t>
            </a:r>
            <a:r>
              <a:rPr kumimoji="1" lang="en-US" altLang="ja-JP" dirty="0" smtClean="0"/>
              <a:t>frequency components </a:t>
            </a:r>
          </a:p>
          <a:p>
            <a:pPr>
              <a:buFont typeface="Arial" pitchFamily="34" charset="0"/>
              <a:buChar char="•"/>
            </a:pPr>
            <a:r>
              <a:rPr kumimoji="1" lang="en-US" altLang="ja-JP" dirty="0" smtClean="0"/>
              <a:t>S</a:t>
            </a:r>
            <a:r>
              <a:rPr kumimoji="1" lang="en-US" altLang="ja-JP" dirty="0" smtClean="0"/>
              <a:t>ends </a:t>
            </a:r>
            <a:r>
              <a:rPr kumimoji="1" lang="en-US" altLang="ja-JP" dirty="0" smtClean="0"/>
              <a:t>the result to PC via  </a:t>
            </a:r>
            <a:r>
              <a:rPr kumimoji="1" lang="en-US" altLang="ja-JP" dirty="0" smtClean="0"/>
              <a:t>USB CDC (VCOM)</a:t>
            </a:r>
            <a:endParaRPr kumimoji="1" lang="en-US" altLang="ja-JP" dirty="0" smtClean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650" y="1201023"/>
            <a:ext cx="5229225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40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 smtClean="0"/>
              <a:t>Data Flow from USB </a:t>
            </a:r>
            <a:r>
              <a:rPr lang="en-US" noProof="1" smtClean="0"/>
              <a:t>(Audio</a:t>
            </a:r>
            <a:r>
              <a:rPr lang="en-US" noProof="1" smtClean="0"/>
              <a:t>) to </a:t>
            </a:r>
            <a:r>
              <a:rPr lang="en-US" noProof="1" smtClean="0"/>
              <a:t>VCOM </a:t>
            </a:r>
            <a:r>
              <a:rPr lang="en-US" noProof="1" smtClean="0"/>
              <a:t>(FFT)</a:t>
            </a:r>
            <a:endParaRPr lang="en-US" noProof="1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22858" y="4415304"/>
            <a:ext cx="8412049" cy="1323439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kumimoji="1" lang="en-US" altLang="ja-JP" b="1" dirty="0" smtClean="0"/>
              <a:t>The audio </a:t>
            </a:r>
            <a:r>
              <a:rPr kumimoji="1" lang="en-US" altLang="ja-JP" b="1" dirty="0" smtClean="0"/>
              <a:t>d</a:t>
            </a:r>
            <a:r>
              <a:rPr kumimoji="1" lang="en-US" altLang="ja-JP" b="1" dirty="0" smtClean="0"/>
              <a:t>ata  (PCM 16-bit) is sent via USB Audio Class @32k </a:t>
            </a:r>
            <a:r>
              <a:rPr kumimoji="1" lang="en-US" altLang="ja-JP" b="1" dirty="0" err="1" smtClean="0"/>
              <a:t>sps</a:t>
            </a:r>
            <a:r>
              <a:rPr kumimoji="1" lang="en-US" altLang="ja-JP" b="1" dirty="0" smtClean="0"/>
              <a:t>  </a:t>
            </a:r>
          </a:p>
          <a:p>
            <a:pPr>
              <a:buFont typeface="Arial" pitchFamily="34" charset="0"/>
              <a:buChar char="•"/>
            </a:pPr>
            <a:r>
              <a:rPr kumimoji="1" lang="en-US" altLang="ja-JP" b="1" dirty="0" smtClean="0"/>
              <a:t>FFT </a:t>
            </a:r>
            <a:r>
              <a:rPr kumimoji="1" lang="en-US" altLang="ja-JP" b="1" dirty="0" smtClean="0"/>
              <a:t>operation of 64 samples of audio data available in </a:t>
            </a:r>
            <a:r>
              <a:rPr kumimoji="1" lang="en-US" altLang="ja-JP" b="1" dirty="0" smtClean="0"/>
              <a:t>the buffer is </a:t>
            </a:r>
            <a:r>
              <a:rPr kumimoji="1" lang="en-US" altLang="ja-JP" b="1" dirty="0" smtClean="0"/>
              <a:t>performed every 64 ms</a:t>
            </a:r>
          </a:p>
          <a:p>
            <a:pPr>
              <a:buFont typeface="Arial" pitchFamily="34" charset="0"/>
              <a:buChar char="•"/>
            </a:pPr>
            <a:r>
              <a:rPr kumimoji="1" lang="en-US" altLang="ja-JP" b="1" dirty="0" smtClean="0"/>
              <a:t> </a:t>
            </a:r>
            <a:r>
              <a:rPr kumimoji="1" lang="en-US" altLang="ja-JP" b="1" dirty="0" smtClean="0"/>
              <a:t>The 64 points </a:t>
            </a:r>
            <a:r>
              <a:rPr kumimoji="1" lang="en-US" altLang="ja-JP" b="1" dirty="0" smtClean="0"/>
              <a:t>FFT </a:t>
            </a:r>
            <a:r>
              <a:rPr kumimoji="1" lang="en-US" altLang="ja-JP" b="1" dirty="0" smtClean="0"/>
              <a:t>result </a:t>
            </a:r>
            <a:r>
              <a:rPr kumimoji="1" lang="en-US" altLang="ja-JP" b="1" dirty="0" smtClean="0"/>
              <a:t>(8-bit data) </a:t>
            </a:r>
            <a:r>
              <a:rPr kumimoji="1" lang="en-US" altLang="ja-JP" b="1" dirty="0" smtClean="0"/>
              <a:t>is sent via USB CDC (Bulk)</a:t>
            </a:r>
            <a:endParaRPr kumimoji="1" lang="en-US" altLang="ja-JP" dirty="0" smtClean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79" y="996973"/>
            <a:ext cx="7915275" cy="326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40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 smtClean="0"/>
              <a:t>USB Configuration</a:t>
            </a:r>
            <a:endParaRPr lang="en-US" noProof="1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99245" y="1094702"/>
            <a:ext cx="7843234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ja-JP" dirty="0" smtClean="0"/>
              <a:t>USB Vendor, Product and Device ID</a:t>
            </a:r>
          </a:p>
          <a:p>
            <a:pPr lvl="1">
              <a:buFont typeface="Wingdings" pitchFamily="2" charset="2"/>
              <a:buChar char="ü"/>
            </a:pPr>
            <a:r>
              <a:rPr lang="en-US" altLang="ja-JP" sz="1600" dirty="0" smtClean="0"/>
              <a:t>USB Vendor ID   0x1FC9</a:t>
            </a:r>
          </a:p>
          <a:p>
            <a:pPr lvl="1">
              <a:buFont typeface="Wingdings" pitchFamily="2" charset="2"/>
              <a:buChar char="ü"/>
            </a:pPr>
            <a:r>
              <a:rPr lang="en-US" altLang="ja-JP" sz="1600" dirty="0" smtClean="0"/>
              <a:t>USB Product ID  0x400F</a:t>
            </a:r>
          </a:p>
          <a:p>
            <a:pPr lvl="1">
              <a:buFont typeface="Wingdings" pitchFamily="2" charset="2"/>
              <a:buChar char="ü"/>
            </a:pPr>
            <a:r>
              <a:rPr lang="en-US" altLang="ja-JP" sz="1600" dirty="0" smtClean="0"/>
              <a:t>USB Device ID    0x0100</a:t>
            </a:r>
            <a:endParaRPr lang="en-US" altLang="ja-JP" sz="1600" dirty="0" smtClean="0"/>
          </a:p>
          <a:p>
            <a:pPr>
              <a:buFont typeface="Arial" pitchFamily="34" charset="0"/>
              <a:buChar char="•"/>
            </a:pPr>
            <a:endParaRPr kumimoji="1" lang="en-US" altLang="ja-JP" dirty="0" smtClean="0"/>
          </a:p>
          <a:p>
            <a:pPr>
              <a:buFont typeface="Arial" pitchFamily="34" charset="0"/>
              <a:buChar char="•"/>
            </a:pPr>
            <a:r>
              <a:rPr kumimoji="1" lang="en-US" altLang="ja-JP" dirty="0" smtClean="0"/>
              <a:t>USB Audio Class</a:t>
            </a:r>
          </a:p>
          <a:p>
            <a:pPr lvl="1">
              <a:buFont typeface="Wingdings" pitchFamily="2" charset="2"/>
              <a:buChar char="ü"/>
            </a:pPr>
            <a:r>
              <a:rPr lang="en-US" altLang="ja-JP" sz="1600" dirty="0" smtClean="0"/>
              <a:t>Audio Control I/F</a:t>
            </a:r>
          </a:p>
          <a:p>
            <a:pPr lvl="1">
              <a:buFont typeface="Wingdings" pitchFamily="2" charset="2"/>
              <a:buChar char="ü"/>
            </a:pPr>
            <a:r>
              <a:rPr lang="en-US" altLang="ja-JP" sz="1600" dirty="0" smtClean="0"/>
              <a:t>Audio Streaming I/F  Alternate Setting 0 – Zero </a:t>
            </a:r>
            <a:r>
              <a:rPr lang="en-US" altLang="ja-JP" sz="1600" dirty="0" err="1" smtClean="0"/>
              <a:t>Bandwith</a:t>
            </a:r>
            <a:endParaRPr lang="en-US" altLang="ja-JP" sz="1600" dirty="0" smtClean="0"/>
          </a:p>
          <a:p>
            <a:pPr lvl="1">
              <a:buFont typeface="Wingdings" pitchFamily="2" charset="2"/>
              <a:buChar char="ü"/>
            </a:pPr>
            <a:r>
              <a:rPr lang="en-US" altLang="ja-JP" sz="1600" dirty="0" smtClean="0"/>
              <a:t>Audio Streaming I/F  Alternate </a:t>
            </a:r>
            <a:r>
              <a:rPr lang="en-US" altLang="ja-JP" sz="1600" dirty="0" smtClean="0"/>
              <a:t>Setting 1 – Operational</a:t>
            </a:r>
          </a:p>
          <a:p>
            <a:pPr lvl="2">
              <a:buFont typeface="Wingdings" pitchFamily="2" charset="2"/>
              <a:buChar char="ü"/>
            </a:pPr>
            <a:r>
              <a:rPr lang="en-US" altLang="ja-JP" sz="1600" dirty="0" smtClean="0"/>
              <a:t>EP 1 ISO  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pPr>
              <a:buFont typeface="Arial" pitchFamily="34" charset="0"/>
              <a:buChar char="•"/>
            </a:pPr>
            <a:r>
              <a:rPr kumimoji="1" lang="en-US" altLang="ja-JP" dirty="0" smtClean="0"/>
              <a:t>USB Audio Class</a:t>
            </a:r>
          </a:p>
          <a:p>
            <a:pPr lvl="1">
              <a:buFont typeface="Wingdings" pitchFamily="2" charset="2"/>
              <a:buChar char="ü"/>
            </a:pPr>
            <a:r>
              <a:rPr lang="en-US" altLang="ja-JP" sz="1600" dirty="0" smtClean="0"/>
              <a:t>Communication  Class I/F</a:t>
            </a:r>
          </a:p>
          <a:p>
            <a:pPr lvl="2">
              <a:buFont typeface="Wingdings" pitchFamily="2" charset="2"/>
              <a:buChar char="ü"/>
            </a:pPr>
            <a:r>
              <a:rPr lang="en-US" altLang="ja-JP" sz="1600" dirty="0" smtClean="0"/>
              <a:t>EP </a:t>
            </a:r>
            <a:r>
              <a:rPr lang="en-US" altLang="ja-JP" sz="1600" dirty="0" smtClean="0"/>
              <a:t>2 Interrupt </a:t>
            </a:r>
          </a:p>
          <a:p>
            <a:pPr lvl="1">
              <a:buFont typeface="Wingdings" pitchFamily="2" charset="2"/>
              <a:buChar char="ü"/>
            </a:pPr>
            <a:r>
              <a:rPr lang="en-US" altLang="ja-JP" sz="1600" dirty="0" smtClean="0"/>
              <a:t>Data Class I/F</a:t>
            </a:r>
          </a:p>
          <a:p>
            <a:pPr lvl="2">
              <a:buFont typeface="Wingdings" pitchFamily="2" charset="2"/>
              <a:buChar char="ü"/>
            </a:pPr>
            <a:r>
              <a:rPr lang="en-US" altLang="ja-JP" sz="1600" dirty="0" smtClean="0"/>
              <a:t>EP 3 BULK</a:t>
            </a:r>
          </a:p>
          <a:p>
            <a:endParaRPr kumimoji="1" lang="en-US" altLang="ja-JP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40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 smtClean="0"/>
              <a:t>FFT Algorithm (Fast Cosine Transform)</a:t>
            </a:r>
            <a:endParaRPr lang="en-US" noProof="1"/>
          </a:p>
        </p:txBody>
      </p:sp>
      <p:sp>
        <p:nvSpPr>
          <p:cNvPr id="119" name="Rectangle 39"/>
          <p:cNvSpPr>
            <a:spLocks noChangeArrowheads="1"/>
          </p:cNvSpPr>
          <p:nvPr/>
        </p:nvSpPr>
        <p:spPr bwMode="auto">
          <a:xfrm>
            <a:off x="4427538" y="1506828"/>
            <a:ext cx="4549037" cy="1751528"/>
          </a:xfrm>
          <a:prstGeom prst="rect">
            <a:avLst/>
          </a:prstGeom>
          <a:gradFill rotWithShape="1">
            <a:gsLst>
              <a:gs pos="0">
                <a:srgbClr val="99CCFF"/>
              </a:gs>
              <a:gs pos="100000">
                <a:srgbClr val="99CCFF">
                  <a:gamma/>
                  <a:tint val="60784"/>
                  <a:invGamma/>
                </a:srgbClr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>
            <a:outerShdw dist="71842" dir="2700000" algn="ctr" rotWithShape="0">
              <a:schemeClr val="tx1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0" name="Rectangle 40"/>
          <p:cNvSpPr>
            <a:spLocks noChangeArrowheads="1"/>
          </p:cNvSpPr>
          <p:nvPr/>
        </p:nvSpPr>
        <p:spPr bwMode="auto">
          <a:xfrm>
            <a:off x="371475" y="1571223"/>
            <a:ext cx="3624263" cy="1636290"/>
          </a:xfrm>
          <a:prstGeom prst="rect">
            <a:avLst/>
          </a:prstGeom>
          <a:gradFill rotWithShape="1">
            <a:gsLst>
              <a:gs pos="0">
                <a:srgbClr val="FFFF99"/>
              </a:gs>
              <a:gs pos="100000">
                <a:srgbClr val="FFFF99">
                  <a:gamma/>
                  <a:tint val="72549"/>
                  <a:invGamma/>
                </a:srgbClr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>
            <a:outerShdw dist="71842" dir="2700000" algn="ctr" rotWithShape="0">
              <a:schemeClr val="tx1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grpSp>
        <p:nvGrpSpPr>
          <p:cNvPr id="121" name="Group 213"/>
          <p:cNvGrpSpPr>
            <a:grpSpLocks/>
          </p:cNvGrpSpPr>
          <p:nvPr/>
        </p:nvGrpSpPr>
        <p:grpSpPr bwMode="auto">
          <a:xfrm>
            <a:off x="307928" y="3284538"/>
            <a:ext cx="5999163" cy="2952750"/>
            <a:chOff x="340" y="2069"/>
            <a:chExt cx="3779" cy="1860"/>
          </a:xfrm>
        </p:grpSpPr>
        <p:sp>
          <p:nvSpPr>
            <p:cNvPr id="122" name="Rectangle 120"/>
            <p:cNvSpPr>
              <a:spLocks noChangeArrowheads="1"/>
            </p:cNvSpPr>
            <p:nvPr/>
          </p:nvSpPr>
          <p:spPr bwMode="auto">
            <a:xfrm>
              <a:off x="2309" y="3008"/>
              <a:ext cx="622" cy="870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" name="Rectangle 119"/>
            <p:cNvSpPr>
              <a:spLocks noChangeArrowheads="1"/>
            </p:cNvSpPr>
            <p:nvPr/>
          </p:nvSpPr>
          <p:spPr bwMode="auto">
            <a:xfrm>
              <a:off x="2309" y="2075"/>
              <a:ext cx="622" cy="871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4" name="Text Box 6"/>
            <p:cNvSpPr txBox="1">
              <a:spLocks noChangeArrowheads="1"/>
            </p:cNvSpPr>
            <p:nvPr/>
          </p:nvSpPr>
          <p:spPr bwMode="auto">
            <a:xfrm>
              <a:off x="2287" y="2386"/>
              <a:ext cx="704" cy="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ja-JP" sz="1600" b="1"/>
                <a:t>N/2-point </a:t>
              </a:r>
            </a:p>
            <a:p>
              <a:pPr algn="ctr"/>
              <a:r>
                <a:rPr lang="en-US" altLang="ja-JP" sz="1600" b="1"/>
                <a:t>FCT</a:t>
              </a:r>
            </a:p>
          </p:txBody>
        </p:sp>
        <p:sp>
          <p:nvSpPr>
            <p:cNvPr id="125" name="Line 6"/>
            <p:cNvSpPr>
              <a:spLocks noChangeShapeType="1"/>
            </p:cNvSpPr>
            <p:nvPr/>
          </p:nvSpPr>
          <p:spPr bwMode="auto">
            <a:xfrm flipV="1">
              <a:off x="903" y="2189"/>
              <a:ext cx="970" cy="93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en-US"/>
            </a:p>
          </p:txBody>
        </p:sp>
        <p:graphicFrame>
          <p:nvGraphicFramePr>
            <p:cNvPr id="126" name="Object 8"/>
            <p:cNvGraphicFramePr>
              <a:graphicFrameLocks noChangeAspect="1"/>
            </p:cNvGraphicFramePr>
            <p:nvPr/>
          </p:nvGraphicFramePr>
          <p:xfrm>
            <a:off x="1927" y="2975"/>
            <a:ext cx="242" cy="159"/>
          </p:xfrm>
          <a:graphic>
            <a:graphicData uri="http://schemas.openxmlformats.org/presentationml/2006/ole">
              <p:oleObj spid="_x0000_s4129" name="Equation" r:id="rId4" imgW="355320" imgH="241200" progId="Equation.3">
                <p:embed/>
              </p:oleObj>
            </a:graphicData>
          </a:graphic>
        </p:graphicFrame>
        <p:graphicFrame>
          <p:nvGraphicFramePr>
            <p:cNvPr id="127" name="Object 9"/>
            <p:cNvGraphicFramePr>
              <a:graphicFrameLocks noChangeAspect="1"/>
            </p:cNvGraphicFramePr>
            <p:nvPr/>
          </p:nvGraphicFramePr>
          <p:xfrm>
            <a:off x="1706" y="3134"/>
            <a:ext cx="105" cy="61"/>
          </p:xfrm>
          <a:graphic>
            <a:graphicData uri="http://schemas.openxmlformats.org/presentationml/2006/ole">
              <p:oleObj spid="_x0000_s4130" name="Equation" r:id="rId5" imgW="126720" imgH="75960" progId="Equation.3">
                <p:embed/>
              </p:oleObj>
            </a:graphicData>
          </a:graphic>
        </p:graphicFrame>
        <p:sp>
          <p:nvSpPr>
            <p:cNvPr id="128" name="Oval 21"/>
            <p:cNvSpPr>
              <a:spLocks noChangeArrowheads="1"/>
            </p:cNvSpPr>
            <p:nvPr/>
          </p:nvSpPr>
          <p:spPr bwMode="auto">
            <a:xfrm>
              <a:off x="888" y="3101"/>
              <a:ext cx="35" cy="35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9" name="Oval 22"/>
            <p:cNvSpPr>
              <a:spLocks noChangeArrowheads="1"/>
            </p:cNvSpPr>
            <p:nvPr/>
          </p:nvSpPr>
          <p:spPr bwMode="auto">
            <a:xfrm>
              <a:off x="1814" y="3112"/>
              <a:ext cx="36" cy="34"/>
            </a:xfrm>
            <a:prstGeom prst="ellipse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600"/>
            </a:p>
          </p:txBody>
        </p:sp>
        <p:sp>
          <p:nvSpPr>
            <p:cNvPr id="130" name="Oval 23"/>
            <p:cNvSpPr>
              <a:spLocks noChangeArrowheads="1"/>
            </p:cNvSpPr>
            <p:nvPr/>
          </p:nvSpPr>
          <p:spPr bwMode="auto">
            <a:xfrm>
              <a:off x="1850" y="2177"/>
              <a:ext cx="35" cy="35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1" name="Oval 24"/>
            <p:cNvSpPr>
              <a:spLocks noChangeArrowheads="1"/>
            </p:cNvSpPr>
            <p:nvPr/>
          </p:nvSpPr>
          <p:spPr bwMode="auto">
            <a:xfrm>
              <a:off x="880" y="2177"/>
              <a:ext cx="36" cy="35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aphicFrame>
          <p:nvGraphicFramePr>
            <p:cNvPr id="132" name="Object 14"/>
            <p:cNvGraphicFramePr>
              <a:graphicFrameLocks noChangeAspect="1"/>
            </p:cNvGraphicFramePr>
            <p:nvPr/>
          </p:nvGraphicFramePr>
          <p:xfrm>
            <a:off x="1927" y="3158"/>
            <a:ext cx="242" cy="159"/>
          </p:xfrm>
          <a:graphic>
            <a:graphicData uri="http://schemas.openxmlformats.org/presentationml/2006/ole">
              <p:oleObj spid="_x0000_s4131" name="Equation" r:id="rId6" imgW="355320" imgH="241200" progId="Equation.3">
                <p:embed/>
              </p:oleObj>
            </a:graphicData>
          </a:graphic>
        </p:graphicFrame>
        <p:graphicFrame>
          <p:nvGraphicFramePr>
            <p:cNvPr id="133" name="Object 15"/>
            <p:cNvGraphicFramePr>
              <a:graphicFrameLocks noChangeAspect="1"/>
            </p:cNvGraphicFramePr>
            <p:nvPr/>
          </p:nvGraphicFramePr>
          <p:xfrm>
            <a:off x="1706" y="3309"/>
            <a:ext cx="105" cy="61"/>
          </p:xfrm>
          <a:graphic>
            <a:graphicData uri="http://schemas.openxmlformats.org/presentationml/2006/ole">
              <p:oleObj spid="_x0000_s4132" name="Equation" r:id="rId7" imgW="126720" imgH="75960" progId="Equation.3">
                <p:embed/>
              </p:oleObj>
            </a:graphicData>
          </a:graphic>
        </p:graphicFrame>
        <p:sp>
          <p:nvSpPr>
            <p:cNvPr id="134" name="Oval 97"/>
            <p:cNvSpPr>
              <a:spLocks noChangeArrowheads="1"/>
            </p:cNvSpPr>
            <p:nvPr/>
          </p:nvSpPr>
          <p:spPr bwMode="auto">
            <a:xfrm>
              <a:off x="888" y="3284"/>
              <a:ext cx="35" cy="35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" name="Oval 98"/>
            <p:cNvSpPr>
              <a:spLocks noChangeArrowheads="1"/>
            </p:cNvSpPr>
            <p:nvPr/>
          </p:nvSpPr>
          <p:spPr bwMode="auto">
            <a:xfrm>
              <a:off x="1821" y="3284"/>
              <a:ext cx="36" cy="35"/>
            </a:xfrm>
            <a:prstGeom prst="ellipse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600"/>
            </a:p>
          </p:txBody>
        </p:sp>
        <p:sp>
          <p:nvSpPr>
            <p:cNvPr id="136" name="Oval 99"/>
            <p:cNvSpPr>
              <a:spLocks noChangeArrowheads="1"/>
            </p:cNvSpPr>
            <p:nvPr/>
          </p:nvSpPr>
          <p:spPr bwMode="auto">
            <a:xfrm>
              <a:off x="1850" y="2361"/>
              <a:ext cx="35" cy="34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7" name="Oval 100"/>
            <p:cNvSpPr>
              <a:spLocks noChangeArrowheads="1"/>
            </p:cNvSpPr>
            <p:nvPr/>
          </p:nvSpPr>
          <p:spPr bwMode="auto">
            <a:xfrm>
              <a:off x="880" y="2361"/>
              <a:ext cx="36" cy="34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aphicFrame>
          <p:nvGraphicFramePr>
            <p:cNvPr id="138" name="Object 20"/>
            <p:cNvGraphicFramePr>
              <a:graphicFrameLocks noChangeAspect="1"/>
            </p:cNvGraphicFramePr>
            <p:nvPr/>
          </p:nvGraphicFramePr>
          <p:xfrm>
            <a:off x="1927" y="3342"/>
            <a:ext cx="242" cy="159"/>
          </p:xfrm>
          <a:graphic>
            <a:graphicData uri="http://schemas.openxmlformats.org/presentationml/2006/ole">
              <p:oleObj spid="_x0000_s4133" name="Equation" r:id="rId8" imgW="355320" imgH="241200" progId="Equation.3">
                <p:embed/>
              </p:oleObj>
            </a:graphicData>
          </a:graphic>
        </p:graphicFrame>
        <p:graphicFrame>
          <p:nvGraphicFramePr>
            <p:cNvPr id="139" name="Object 21"/>
            <p:cNvGraphicFramePr>
              <a:graphicFrameLocks noChangeAspect="1"/>
            </p:cNvGraphicFramePr>
            <p:nvPr/>
          </p:nvGraphicFramePr>
          <p:xfrm>
            <a:off x="1706" y="3518"/>
            <a:ext cx="105" cy="61"/>
          </p:xfrm>
          <a:graphic>
            <a:graphicData uri="http://schemas.openxmlformats.org/presentationml/2006/ole">
              <p:oleObj spid="_x0000_s4134" name="Equation" r:id="rId9" imgW="126720" imgH="75960" progId="Equation.3">
                <p:embed/>
              </p:oleObj>
            </a:graphicData>
          </a:graphic>
        </p:graphicFrame>
        <p:sp>
          <p:nvSpPr>
            <p:cNvPr id="140" name="Oval 112"/>
            <p:cNvSpPr>
              <a:spLocks noChangeArrowheads="1"/>
            </p:cNvSpPr>
            <p:nvPr/>
          </p:nvSpPr>
          <p:spPr bwMode="auto">
            <a:xfrm>
              <a:off x="888" y="3467"/>
              <a:ext cx="35" cy="35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1" name="Oval 113"/>
            <p:cNvSpPr>
              <a:spLocks noChangeArrowheads="1"/>
            </p:cNvSpPr>
            <p:nvPr/>
          </p:nvSpPr>
          <p:spPr bwMode="auto">
            <a:xfrm>
              <a:off x="1821" y="3467"/>
              <a:ext cx="36" cy="35"/>
            </a:xfrm>
            <a:prstGeom prst="ellipse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600"/>
            </a:p>
          </p:txBody>
        </p:sp>
        <p:sp>
          <p:nvSpPr>
            <p:cNvPr id="142" name="Oval 114"/>
            <p:cNvSpPr>
              <a:spLocks noChangeArrowheads="1"/>
            </p:cNvSpPr>
            <p:nvPr/>
          </p:nvSpPr>
          <p:spPr bwMode="auto">
            <a:xfrm>
              <a:off x="1850" y="2544"/>
              <a:ext cx="35" cy="34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" name="Oval 115"/>
            <p:cNvSpPr>
              <a:spLocks noChangeArrowheads="1"/>
            </p:cNvSpPr>
            <p:nvPr/>
          </p:nvSpPr>
          <p:spPr bwMode="auto">
            <a:xfrm>
              <a:off x="880" y="2544"/>
              <a:ext cx="36" cy="34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aphicFrame>
          <p:nvGraphicFramePr>
            <p:cNvPr id="144" name="Object 26"/>
            <p:cNvGraphicFramePr>
              <a:graphicFrameLocks noChangeAspect="1"/>
            </p:cNvGraphicFramePr>
            <p:nvPr/>
          </p:nvGraphicFramePr>
          <p:xfrm>
            <a:off x="1927" y="3688"/>
            <a:ext cx="292" cy="149"/>
          </p:xfrm>
          <a:graphic>
            <a:graphicData uri="http://schemas.openxmlformats.org/presentationml/2006/ole">
              <p:oleObj spid="_x0000_s4135" name="Equation" r:id="rId10" imgW="457200" imgH="241200" progId="Equation.3">
                <p:embed/>
              </p:oleObj>
            </a:graphicData>
          </a:graphic>
        </p:graphicFrame>
        <p:graphicFrame>
          <p:nvGraphicFramePr>
            <p:cNvPr id="145" name="Object 27"/>
            <p:cNvGraphicFramePr>
              <a:graphicFrameLocks noChangeAspect="1"/>
            </p:cNvGraphicFramePr>
            <p:nvPr/>
          </p:nvGraphicFramePr>
          <p:xfrm>
            <a:off x="1709" y="3868"/>
            <a:ext cx="105" cy="61"/>
          </p:xfrm>
          <a:graphic>
            <a:graphicData uri="http://schemas.openxmlformats.org/presentationml/2006/ole">
              <p:oleObj spid="_x0000_s4136" name="Equation" r:id="rId11" imgW="126720" imgH="75960" progId="Equation.3">
                <p:embed/>
              </p:oleObj>
            </a:graphicData>
          </a:graphic>
        </p:graphicFrame>
        <p:sp>
          <p:nvSpPr>
            <p:cNvPr id="146" name="Oval 127"/>
            <p:cNvSpPr>
              <a:spLocks noChangeArrowheads="1"/>
            </p:cNvSpPr>
            <p:nvPr/>
          </p:nvSpPr>
          <p:spPr bwMode="auto">
            <a:xfrm>
              <a:off x="888" y="3808"/>
              <a:ext cx="35" cy="35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7" name="Oval 128"/>
            <p:cNvSpPr>
              <a:spLocks noChangeArrowheads="1"/>
            </p:cNvSpPr>
            <p:nvPr/>
          </p:nvSpPr>
          <p:spPr bwMode="auto">
            <a:xfrm>
              <a:off x="1821" y="3808"/>
              <a:ext cx="36" cy="35"/>
            </a:xfrm>
            <a:prstGeom prst="ellipse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600"/>
            </a:p>
          </p:txBody>
        </p:sp>
        <p:sp>
          <p:nvSpPr>
            <p:cNvPr id="148" name="Oval 129"/>
            <p:cNvSpPr>
              <a:spLocks noChangeArrowheads="1"/>
            </p:cNvSpPr>
            <p:nvPr/>
          </p:nvSpPr>
          <p:spPr bwMode="auto">
            <a:xfrm>
              <a:off x="1850" y="2846"/>
              <a:ext cx="35" cy="34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600"/>
            </a:p>
          </p:txBody>
        </p:sp>
        <p:sp>
          <p:nvSpPr>
            <p:cNvPr id="149" name="Oval 130"/>
            <p:cNvSpPr>
              <a:spLocks noChangeArrowheads="1"/>
            </p:cNvSpPr>
            <p:nvPr/>
          </p:nvSpPr>
          <p:spPr bwMode="auto">
            <a:xfrm>
              <a:off x="880" y="2846"/>
              <a:ext cx="36" cy="34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0" name="Text Box 6"/>
            <p:cNvSpPr txBox="1">
              <a:spLocks noChangeArrowheads="1"/>
            </p:cNvSpPr>
            <p:nvPr/>
          </p:nvSpPr>
          <p:spPr bwMode="auto">
            <a:xfrm>
              <a:off x="2287" y="3256"/>
              <a:ext cx="704" cy="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ja-JP" sz="1600" b="1"/>
                <a:t>N/2-point </a:t>
              </a:r>
            </a:p>
            <a:p>
              <a:pPr algn="ctr"/>
              <a:r>
                <a:rPr lang="en-US" altLang="ja-JP" sz="1600" b="1"/>
                <a:t>FCT</a:t>
              </a:r>
            </a:p>
          </p:txBody>
        </p:sp>
        <p:sp>
          <p:nvSpPr>
            <p:cNvPr id="151" name="Oval 132"/>
            <p:cNvSpPr>
              <a:spLocks noChangeArrowheads="1"/>
            </p:cNvSpPr>
            <p:nvPr/>
          </p:nvSpPr>
          <p:spPr bwMode="auto">
            <a:xfrm>
              <a:off x="665" y="3611"/>
              <a:ext cx="36" cy="34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2" name="Oval 133"/>
            <p:cNvSpPr>
              <a:spLocks noChangeArrowheads="1"/>
            </p:cNvSpPr>
            <p:nvPr/>
          </p:nvSpPr>
          <p:spPr bwMode="auto">
            <a:xfrm>
              <a:off x="773" y="3614"/>
              <a:ext cx="35" cy="34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3" name="Oval 134"/>
            <p:cNvSpPr>
              <a:spLocks noChangeArrowheads="1"/>
            </p:cNvSpPr>
            <p:nvPr/>
          </p:nvSpPr>
          <p:spPr bwMode="auto">
            <a:xfrm>
              <a:off x="880" y="3615"/>
              <a:ext cx="36" cy="34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4" name="Oval 135"/>
            <p:cNvSpPr>
              <a:spLocks noChangeArrowheads="1"/>
            </p:cNvSpPr>
            <p:nvPr/>
          </p:nvSpPr>
          <p:spPr bwMode="auto">
            <a:xfrm>
              <a:off x="701" y="2706"/>
              <a:ext cx="36" cy="34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5" name="Oval 136"/>
            <p:cNvSpPr>
              <a:spLocks noChangeArrowheads="1"/>
            </p:cNvSpPr>
            <p:nvPr/>
          </p:nvSpPr>
          <p:spPr bwMode="auto">
            <a:xfrm>
              <a:off x="809" y="2709"/>
              <a:ext cx="35" cy="34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6" name="Oval 137"/>
            <p:cNvSpPr>
              <a:spLocks noChangeArrowheads="1"/>
            </p:cNvSpPr>
            <p:nvPr/>
          </p:nvSpPr>
          <p:spPr bwMode="auto">
            <a:xfrm>
              <a:off x="916" y="2710"/>
              <a:ext cx="36" cy="34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7" name="Line 4"/>
            <p:cNvSpPr>
              <a:spLocks noChangeShapeType="1"/>
            </p:cNvSpPr>
            <p:nvPr/>
          </p:nvSpPr>
          <p:spPr bwMode="auto">
            <a:xfrm>
              <a:off x="2928" y="2163"/>
              <a:ext cx="89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8" name="Line 4"/>
            <p:cNvSpPr>
              <a:spLocks noChangeShapeType="1"/>
            </p:cNvSpPr>
            <p:nvPr/>
          </p:nvSpPr>
          <p:spPr bwMode="auto">
            <a:xfrm>
              <a:off x="2928" y="2373"/>
              <a:ext cx="89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9" name="Line 4"/>
            <p:cNvSpPr>
              <a:spLocks noChangeShapeType="1"/>
            </p:cNvSpPr>
            <p:nvPr/>
          </p:nvSpPr>
          <p:spPr bwMode="auto">
            <a:xfrm>
              <a:off x="2928" y="2561"/>
              <a:ext cx="89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0" name="Line 4"/>
            <p:cNvSpPr>
              <a:spLocks noChangeShapeType="1"/>
            </p:cNvSpPr>
            <p:nvPr/>
          </p:nvSpPr>
          <p:spPr bwMode="auto">
            <a:xfrm>
              <a:off x="2928" y="2880"/>
              <a:ext cx="89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1" name="Line 4"/>
            <p:cNvSpPr>
              <a:spLocks noChangeShapeType="1"/>
            </p:cNvSpPr>
            <p:nvPr/>
          </p:nvSpPr>
          <p:spPr bwMode="auto">
            <a:xfrm>
              <a:off x="2928" y="3092"/>
              <a:ext cx="89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2" name="Line 4"/>
            <p:cNvSpPr>
              <a:spLocks noChangeShapeType="1"/>
            </p:cNvSpPr>
            <p:nvPr/>
          </p:nvSpPr>
          <p:spPr bwMode="auto">
            <a:xfrm>
              <a:off x="2928" y="3296"/>
              <a:ext cx="89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3" name="Line 4"/>
            <p:cNvSpPr>
              <a:spLocks noChangeShapeType="1"/>
            </p:cNvSpPr>
            <p:nvPr/>
          </p:nvSpPr>
          <p:spPr bwMode="auto">
            <a:xfrm>
              <a:off x="2928" y="3505"/>
              <a:ext cx="89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" name="Line 4"/>
            <p:cNvSpPr>
              <a:spLocks noChangeShapeType="1"/>
            </p:cNvSpPr>
            <p:nvPr/>
          </p:nvSpPr>
          <p:spPr bwMode="auto">
            <a:xfrm>
              <a:off x="2928" y="3813"/>
              <a:ext cx="89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5" name="Line 151"/>
            <p:cNvSpPr>
              <a:spLocks noChangeShapeType="1"/>
            </p:cNvSpPr>
            <p:nvPr/>
          </p:nvSpPr>
          <p:spPr bwMode="auto">
            <a:xfrm>
              <a:off x="3087" y="3098"/>
              <a:ext cx="143" cy="1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en-US"/>
            </a:p>
          </p:txBody>
        </p:sp>
        <p:graphicFrame>
          <p:nvGraphicFramePr>
            <p:cNvPr id="166" name="Object 51"/>
            <p:cNvGraphicFramePr>
              <a:graphicFrameLocks noChangeAspect="1"/>
            </p:cNvGraphicFramePr>
            <p:nvPr/>
          </p:nvGraphicFramePr>
          <p:xfrm>
            <a:off x="3197" y="3199"/>
            <a:ext cx="105" cy="61"/>
          </p:xfrm>
          <a:graphic>
            <a:graphicData uri="http://schemas.openxmlformats.org/presentationml/2006/ole">
              <p:oleObj spid="_x0000_s4137" name="Equation" r:id="rId12" imgW="126720" imgH="75960" progId="Equation.3">
                <p:embed/>
              </p:oleObj>
            </a:graphicData>
          </a:graphic>
        </p:graphicFrame>
        <p:sp>
          <p:nvSpPr>
            <p:cNvPr id="167" name="Oval 153"/>
            <p:cNvSpPr>
              <a:spLocks noChangeArrowheads="1"/>
            </p:cNvSpPr>
            <p:nvPr/>
          </p:nvSpPr>
          <p:spPr bwMode="auto">
            <a:xfrm>
              <a:off x="3072" y="3078"/>
              <a:ext cx="36" cy="3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8" name="Oval 154"/>
            <p:cNvSpPr>
              <a:spLocks noChangeArrowheads="1"/>
            </p:cNvSpPr>
            <p:nvPr/>
          </p:nvSpPr>
          <p:spPr bwMode="auto">
            <a:xfrm>
              <a:off x="3224" y="3288"/>
              <a:ext cx="35" cy="3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9" name="Line 155"/>
            <p:cNvSpPr>
              <a:spLocks noChangeShapeType="1"/>
            </p:cNvSpPr>
            <p:nvPr/>
          </p:nvSpPr>
          <p:spPr bwMode="auto">
            <a:xfrm>
              <a:off x="3344" y="3302"/>
              <a:ext cx="144" cy="19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en-US"/>
            </a:p>
          </p:txBody>
        </p:sp>
        <p:graphicFrame>
          <p:nvGraphicFramePr>
            <p:cNvPr id="170" name="Object 55"/>
            <p:cNvGraphicFramePr>
              <a:graphicFrameLocks noChangeAspect="1"/>
            </p:cNvGraphicFramePr>
            <p:nvPr/>
          </p:nvGraphicFramePr>
          <p:xfrm>
            <a:off x="3455" y="3402"/>
            <a:ext cx="105" cy="61"/>
          </p:xfrm>
          <a:graphic>
            <a:graphicData uri="http://schemas.openxmlformats.org/presentationml/2006/ole">
              <p:oleObj spid="_x0000_s4138" name="Equation" r:id="rId13" imgW="126720" imgH="75960" progId="Equation.3">
                <p:embed/>
              </p:oleObj>
            </a:graphicData>
          </a:graphic>
        </p:graphicFrame>
        <p:sp>
          <p:nvSpPr>
            <p:cNvPr id="171" name="Oval 157"/>
            <p:cNvSpPr>
              <a:spLocks noChangeArrowheads="1"/>
            </p:cNvSpPr>
            <p:nvPr/>
          </p:nvSpPr>
          <p:spPr bwMode="auto">
            <a:xfrm>
              <a:off x="3330" y="3281"/>
              <a:ext cx="36" cy="3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2" name="Oval 158"/>
            <p:cNvSpPr>
              <a:spLocks noChangeArrowheads="1"/>
            </p:cNvSpPr>
            <p:nvPr/>
          </p:nvSpPr>
          <p:spPr bwMode="auto">
            <a:xfrm>
              <a:off x="3482" y="3491"/>
              <a:ext cx="35" cy="3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3" name="Line 160"/>
            <p:cNvSpPr>
              <a:spLocks noChangeShapeType="1"/>
            </p:cNvSpPr>
            <p:nvPr/>
          </p:nvSpPr>
          <p:spPr bwMode="auto">
            <a:xfrm>
              <a:off x="3590" y="3504"/>
              <a:ext cx="57" cy="10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en-US"/>
            </a:p>
          </p:txBody>
        </p:sp>
        <p:graphicFrame>
          <p:nvGraphicFramePr>
            <p:cNvPr id="174" name="Object 59"/>
            <p:cNvGraphicFramePr>
              <a:graphicFrameLocks noChangeAspect="1"/>
            </p:cNvGraphicFramePr>
            <p:nvPr/>
          </p:nvGraphicFramePr>
          <p:xfrm>
            <a:off x="3757" y="3748"/>
            <a:ext cx="105" cy="61"/>
          </p:xfrm>
          <a:graphic>
            <a:graphicData uri="http://schemas.openxmlformats.org/presentationml/2006/ole">
              <p:oleObj spid="_x0000_s4139" name="Equation" r:id="rId14" imgW="126720" imgH="75960" progId="Equation.3">
                <p:embed/>
              </p:oleObj>
            </a:graphicData>
          </a:graphic>
        </p:graphicFrame>
        <p:sp>
          <p:nvSpPr>
            <p:cNvPr id="175" name="Oval 162"/>
            <p:cNvSpPr>
              <a:spLocks noChangeArrowheads="1"/>
            </p:cNvSpPr>
            <p:nvPr/>
          </p:nvSpPr>
          <p:spPr bwMode="auto">
            <a:xfrm>
              <a:off x="3575" y="3483"/>
              <a:ext cx="36" cy="3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6" name="Oval 163"/>
            <p:cNvSpPr>
              <a:spLocks noChangeArrowheads="1"/>
            </p:cNvSpPr>
            <p:nvPr/>
          </p:nvSpPr>
          <p:spPr bwMode="auto">
            <a:xfrm>
              <a:off x="3726" y="3797"/>
              <a:ext cx="36" cy="3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7" name="Line 164"/>
            <p:cNvSpPr>
              <a:spLocks noChangeShapeType="1"/>
            </p:cNvSpPr>
            <p:nvPr/>
          </p:nvSpPr>
          <p:spPr bwMode="auto">
            <a:xfrm>
              <a:off x="3683" y="3714"/>
              <a:ext cx="57" cy="10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8" name="Line 6"/>
            <p:cNvSpPr>
              <a:spLocks noChangeShapeType="1"/>
            </p:cNvSpPr>
            <p:nvPr/>
          </p:nvSpPr>
          <p:spPr bwMode="auto">
            <a:xfrm flipV="1">
              <a:off x="910" y="2369"/>
              <a:ext cx="970" cy="93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9" name="Line 6"/>
            <p:cNvSpPr>
              <a:spLocks noChangeShapeType="1"/>
            </p:cNvSpPr>
            <p:nvPr/>
          </p:nvSpPr>
          <p:spPr bwMode="auto">
            <a:xfrm flipV="1">
              <a:off x="906" y="2566"/>
              <a:ext cx="970" cy="93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0" name="Line 6"/>
            <p:cNvSpPr>
              <a:spLocks noChangeShapeType="1"/>
            </p:cNvSpPr>
            <p:nvPr/>
          </p:nvSpPr>
          <p:spPr bwMode="auto">
            <a:xfrm flipV="1">
              <a:off x="917" y="2880"/>
              <a:ext cx="934" cy="94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1" name="Line 6"/>
            <p:cNvSpPr>
              <a:spLocks noChangeShapeType="1"/>
            </p:cNvSpPr>
            <p:nvPr/>
          </p:nvSpPr>
          <p:spPr bwMode="auto">
            <a:xfrm>
              <a:off x="894" y="2182"/>
              <a:ext cx="935" cy="94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2" name="Line 6"/>
            <p:cNvSpPr>
              <a:spLocks noChangeShapeType="1"/>
            </p:cNvSpPr>
            <p:nvPr/>
          </p:nvSpPr>
          <p:spPr bwMode="auto">
            <a:xfrm>
              <a:off x="895" y="2357"/>
              <a:ext cx="934" cy="94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3" name="Line 6"/>
            <p:cNvSpPr>
              <a:spLocks noChangeShapeType="1"/>
            </p:cNvSpPr>
            <p:nvPr/>
          </p:nvSpPr>
          <p:spPr bwMode="auto">
            <a:xfrm>
              <a:off x="895" y="2538"/>
              <a:ext cx="934" cy="94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4" name="Line 6"/>
            <p:cNvSpPr>
              <a:spLocks noChangeShapeType="1"/>
            </p:cNvSpPr>
            <p:nvPr/>
          </p:nvSpPr>
          <p:spPr bwMode="auto">
            <a:xfrm>
              <a:off x="909" y="2873"/>
              <a:ext cx="933" cy="94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5" name="Oval 174"/>
            <p:cNvSpPr>
              <a:spLocks noChangeArrowheads="1"/>
            </p:cNvSpPr>
            <p:nvPr/>
          </p:nvSpPr>
          <p:spPr bwMode="auto">
            <a:xfrm>
              <a:off x="3215" y="2706"/>
              <a:ext cx="36" cy="3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6" name="Oval 175"/>
            <p:cNvSpPr>
              <a:spLocks noChangeArrowheads="1"/>
            </p:cNvSpPr>
            <p:nvPr/>
          </p:nvSpPr>
          <p:spPr bwMode="auto">
            <a:xfrm>
              <a:off x="3323" y="2709"/>
              <a:ext cx="35" cy="3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7" name="Oval 176"/>
            <p:cNvSpPr>
              <a:spLocks noChangeArrowheads="1"/>
            </p:cNvSpPr>
            <p:nvPr/>
          </p:nvSpPr>
          <p:spPr bwMode="auto">
            <a:xfrm>
              <a:off x="3430" y="2710"/>
              <a:ext cx="36" cy="3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8" name="Oval 178"/>
            <p:cNvSpPr>
              <a:spLocks noChangeArrowheads="1"/>
            </p:cNvSpPr>
            <p:nvPr/>
          </p:nvSpPr>
          <p:spPr bwMode="auto">
            <a:xfrm>
              <a:off x="3395" y="3615"/>
              <a:ext cx="36" cy="3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9" name="Oval 179"/>
            <p:cNvSpPr>
              <a:spLocks noChangeArrowheads="1"/>
            </p:cNvSpPr>
            <p:nvPr/>
          </p:nvSpPr>
          <p:spPr bwMode="auto">
            <a:xfrm>
              <a:off x="3503" y="3618"/>
              <a:ext cx="35" cy="3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0" name="Oval 180"/>
            <p:cNvSpPr>
              <a:spLocks noChangeArrowheads="1"/>
            </p:cNvSpPr>
            <p:nvPr/>
          </p:nvSpPr>
          <p:spPr bwMode="auto">
            <a:xfrm>
              <a:off x="3610" y="3619"/>
              <a:ext cx="36" cy="3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aphicFrame>
          <p:nvGraphicFramePr>
            <p:cNvPr id="191" name="Object 78"/>
            <p:cNvGraphicFramePr>
              <a:graphicFrameLocks noChangeAspect="1"/>
            </p:cNvGraphicFramePr>
            <p:nvPr/>
          </p:nvGraphicFramePr>
          <p:xfrm>
            <a:off x="3832" y="2069"/>
            <a:ext cx="146" cy="183"/>
          </p:xfrm>
          <a:graphic>
            <a:graphicData uri="http://schemas.openxmlformats.org/presentationml/2006/ole">
              <p:oleObj spid="_x0000_s4140" name="Equation" r:id="rId15" imgW="177480" imgH="228600" progId="Equation.3">
                <p:embed/>
              </p:oleObj>
            </a:graphicData>
          </a:graphic>
        </p:graphicFrame>
        <p:graphicFrame>
          <p:nvGraphicFramePr>
            <p:cNvPr id="192" name="Object 79"/>
            <p:cNvGraphicFramePr>
              <a:graphicFrameLocks noChangeAspect="1"/>
            </p:cNvGraphicFramePr>
            <p:nvPr/>
          </p:nvGraphicFramePr>
          <p:xfrm>
            <a:off x="3826" y="2257"/>
            <a:ext cx="147" cy="173"/>
          </p:xfrm>
          <a:graphic>
            <a:graphicData uri="http://schemas.openxmlformats.org/presentationml/2006/ole">
              <p:oleObj spid="_x0000_s4141" name="Equation" r:id="rId16" imgW="177480" imgH="215640" progId="Equation.3">
                <p:embed/>
              </p:oleObj>
            </a:graphicData>
          </a:graphic>
        </p:graphicFrame>
        <p:graphicFrame>
          <p:nvGraphicFramePr>
            <p:cNvPr id="193" name="Object 80"/>
            <p:cNvGraphicFramePr>
              <a:graphicFrameLocks noChangeAspect="1"/>
            </p:cNvGraphicFramePr>
            <p:nvPr/>
          </p:nvGraphicFramePr>
          <p:xfrm>
            <a:off x="3830" y="2440"/>
            <a:ext cx="146" cy="173"/>
          </p:xfrm>
          <a:graphic>
            <a:graphicData uri="http://schemas.openxmlformats.org/presentationml/2006/ole">
              <p:oleObj spid="_x0000_s4142" name="Equation" r:id="rId17" imgW="177480" imgH="215640" progId="Equation.3">
                <p:embed/>
              </p:oleObj>
            </a:graphicData>
          </a:graphic>
        </p:graphicFrame>
        <p:graphicFrame>
          <p:nvGraphicFramePr>
            <p:cNvPr id="194" name="Object 81"/>
            <p:cNvGraphicFramePr>
              <a:graphicFrameLocks noChangeAspect="1"/>
            </p:cNvGraphicFramePr>
            <p:nvPr/>
          </p:nvGraphicFramePr>
          <p:xfrm>
            <a:off x="3852" y="2776"/>
            <a:ext cx="261" cy="183"/>
          </p:xfrm>
          <a:graphic>
            <a:graphicData uri="http://schemas.openxmlformats.org/presentationml/2006/ole">
              <p:oleObj spid="_x0000_s4143" name="Equation" r:id="rId18" imgW="317160" imgH="228600" progId="Equation.3">
                <p:embed/>
              </p:oleObj>
            </a:graphicData>
          </a:graphic>
        </p:graphicFrame>
        <p:graphicFrame>
          <p:nvGraphicFramePr>
            <p:cNvPr id="195" name="Object 82"/>
            <p:cNvGraphicFramePr>
              <a:graphicFrameLocks noChangeAspect="1"/>
            </p:cNvGraphicFramePr>
            <p:nvPr/>
          </p:nvGraphicFramePr>
          <p:xfrm>
            <a:off x="3878" y="3009"/>
            <a:ext cx="136" cy="173"/>
          </p:xfrm>
          <a:graphic>
            <a:graphicData uri="http://schemas.openxmlformats.org/presentationml/2006/ole">
              <p:oleObj spid="_x0000_s4144" name="Equation" r:id="rId19" imgW="164880" imgH="215640" progId="Equation.3">
                <p:embed/>
              </p:oleObj>
            </a:graphicData>
          </a:graphic>
        </p:graphicFrame>
        <p:graphicFrame>
          <p:nvGraphicFramePr>
            <p:cNvPr id="196" name="Object 83"/>
            <p:cNvGraphicFramePr>
              <a:graphicFrameLocks noChangeAspect="1"/>
            </p:cNvGraphicFramePr>
            <p:nvPr/>
          </p:nvGraphicFramePr>
          <p:xfrm>
            <a:off x="3878" y="3187"/>
            <a:ext cx="146" cy="184"/>
          </p:xfrm>
          <a:graphic>
            <a:graphicData uri="http://schemas.openxmlformats.org/presentationml/2006/ole">
              <p:oleObj spid="_x0000_s4145" name="Equation" r:id="rId20" imgW="177480" imgH="228600" progId="Equation.3">
                <p:embed/>
              </p:oleObj>
            </a:graphicData>
          </a:graphic>
        </p:graphicFrame>
        <p:graphicFrame>
          <p:nvGraphicFramePr>
            <p:cNvPr id="197" name="Object 84"/>
            <p:cNvGraphicFramePr>
              <a:graphicFrameLocks noChangeAspect="1"/>
            </p:cNvGraphicFramePr>
            <p:nvPr/>
          </p:nvGraphicFramePr>
          <p:xfrm>
            <a:off x="3878" y="3371"/>
            <a:ext cx="147" cy="183"/>
          </p:xfrm>
          <a:graphic>
            <a:graphicData uri="http://schemas.openxmlformats.org/presentationml/2006/ole">
              <p:oleObj spid="_x0000_s4146" name="Equation" r:id="rId21" imgW="177480" imgH="228600" progId="Equation.3">
                <p:embed/>
              </p:oleObj>
            </a:graphicData>
          </a:graphic>
        </p:graphicFrame>
        <p:graphicFrame>
          <p:nvGraphicFramePr>
            <p:cNvPr id="198" name="Object 85"/>
            <p:cNvGraphicFramePr>
              <a:graphicFrameLocks noChangeAspect="1"/>
            </p:cNvGraphicFramePr>
            <p:nvPr/>
          </p:nvGraphicFramePr>
          <p:xfrm>
            <a:off x="3878" y="3711"/>
            <a:ext cx="241" cy="183"/>
          </p:xfrm>
          <a:graphic>
            <a:graphicData uri="http://schemas.openxmlformats.org/presentationml/2006/ole">
              <p:oleObj spid="_x0000_s4147" name="Equation" r:id="rId22" imgW="291960" imgH="228600" progId="Equation.3">
                <p:embed/>
              </p:oleObj>
            </a:graphicData>
          </a:graphic>
        </p:graphicFrame>
        <p:graphicFrame>
          <p:nvGraphicFramePr>
            <p:cNvPr id="199" name="Object 86"/>
            <p:cNvGraphicFramePr>
              <a:graphicFrameLocks noChangeAspect="1"/>
            </p:cNvGraphicFramePr>
            <p:nvPr/>
          </p:nvGraphicFramePr>
          <p:xfrm>
            <a:off x="470" y="2089"/>
            <a:ext cx="137" cy="183"/>
          </p:xfrm>
          <a:graphic>
            <a:graphicData uri="http://schemas.openxmlformats.org/presentationml/2006/ole">
              <p:oleObj spid="_x0000_s4148" name="Equation" r:id="rId23" imgW="164880" imgH="228600" progId="Equation.3">
                <p:embed/>
              </p:oleObj>
            </a:graphicData>
          </a:graphic>
        </p:graphicFrame>
        <p:graphicFrame>
          <p:nvGraphicFramePr>
            <p:cNvPr id="200" name="Object 87"/>
            <p:cNvGraphicFramePr>
              <a:graphicFrameLocks noChangeAspect="1"/>
            </p:cNvGraphicFramePr>
            <p:nvPr/>
          </p:nvGraphicFramePr>
          <p:xfrm>
            <a:off x="462" y="2263"/>
            <a:ext cx="126" cy="173"/>
          </p:xfrm>
          <a:graphic>
            <a:graphicData uri="http://schemas.openxmlformats.org/presentationml/2006/ole">
              <p:oleObj spid="_x0000_s4149" name="Equation" r:id="rId24" imgW="152280" imgH="215640" progId="Equation.3">
                <p:embed/>
              </p:oleObj>
            </a:graphicData>
          </a:graphic>
        </p:graphicFrame>
        <p:graphicFrame>
          <p:nvGraphicFramePr>
            <p:cNvPr id="201" name="Object 88"/>
            <p:cNvGraphicFramePr>
              <a:graphicFrameLocks noChangeAspect="1"/>
            </p:cNvGraphicFramePr>
            <p:nvPr/>
          </p:nvGraphicFramePr>
          <p:xfrm>
            <a:off x="470" y="2438"/>
            <a:ext cx="137" cy="173"/>
          </p:xfrm>
          <a:graphic>
            <a:graphicData uri="http://schemas.openxmlformats.org/presentationml/2006/ole">
              <p:oleObj spid="_x0000_s4150" name="Equation" r:id="rId25" imgW="164880" imgH="215640" progId="Equation.3">
                <p:embed/>
              </p:oleObj>
            </a:graphicData>
          </a:graphic>
        </p:graphicFrame>
        <p:graphicFrame>
          <p:nvGraphicFramePr>
            <p:cNvPr id="202" name="Object 89"/>
            <p:cNvGraphicFramePr>
              <a:graphicFrameLocks noChangeAspect="1"/>
            </p:cNvGraphicFramePr>
            <p:nvPr/>
          </p:nvGraphicFramePr>
          <p:xfrm>
            <a:off x="340" y="2753"/>
            <a:ext cx="303" cy="193"/>
          </p:xfrm>
          <a:graphic>
            <a:graphicData uri="http://schemas.openxmlformats.org/presentationml/2006/ole">
              <p:oleObj spid="_x0000_s4151" name="Equation" r:id="rId26" imgW="368280" imgH="241200" progId="Equation.3">
                <p:embed/>
              </p:oleObj>
            </a:graphicData>
          </a:graphic>
        </p:graphicFrame>
        <p:graphicFrame>
          <p:nvGraphicFramePr>
            <p:cNvPr id="203" name="Object 90"/>
            <p:cNvGraphicFramePr>
              <a:graphicFrameLocks noChangeAspect="1"/>
            </p:cNvGraphicFramePr>
            <p:nvPr/>
          </p:nvGraphicFramePr>
          <p:xfrm>
            <a:off x="403" y="2992"/>
            <a:ext cx="241" cy="184"/>
          </p:xfrm>
          <a:graphic>
            <a:graphicData uri="http://schemas.openxmlformats.org/presentationml/2006/ole">
              <p:oleObj spid="_x0000_s4152" name="Equation" r:id="rId27" imgW="291960" imgH="228600" progId="Equation.3">
                <p:embed/>
              </p:oleObj>
            </a:graphicData>
          </a:graphic>
        </p:graphicFrame>
        <p:graphicFrame>
          <p:nvGraphicFramePr>
            <p:cNvPr id="204" name="Object 91"/>
            <p:cNvGraphicFramePr>
              <a:graphicFrameLocks noChangeAspect="1"/>
            </p:cNvGraphicFramePr>
            <p:nvPr/>
          </p:nvGraphicFramePr>
          <p:xfrm>
            <a:off x="363" y="3161"/>
            <a:ext cx="315" cy="183"/>
          </p:xfrm>
          <a:graphic>
            <a:graphicData uri="http://schemas.openxmlformats.org/presentationml/2006/ole">
              <p:oleObj spid="_x0000_s4153" name="Equation" r:id="rId28" imgW="380880" imgH="228600" progId="Equation.3">
                <p:embed/>
              </p:oleObj>
            </a:graphicData>
          </a:graphic>
        </p:graphicFrame>
        <p:graphicFrame>
          <p:nvGraphicFramePr>
            <p:cNvPr id="205" name="Object 92"/>
            <p:cNvGraphicFramePr>
              <a:graphicFrameLocks noChangeAspect="1"/>
            </p:cNvGraphicFramePr>
            <p:nvPr/>
          </p:nvGraphicFramePr>
          <p:xfrm>
            <a:off x="342" y="3352"/>
            <a:ext cx="325" cy="184"/>
          </p:xfrm>
          <a:graphic>
            <a:graphicData uri="http://schemas.openxmlformats.org/presentationml/2006/ole">
              <p:oleObj spid="_x0000_s4154" name="Equation" r:id="rId29" imgW="393480" imgH="228600" progId="Equation.3">
                <p:embed/>
              </p:oleObj>
            </a:graphicData>
          </a:graphic>
        </p:graphicFrame>
        <p:graphicFrame>
          <p:nvGraphicFramePr>
            <p:cNvPr id="206" name="Object 93"/>
            <p:cNvGraphicFramePr>
              <a:graphicFrameLocks noChangeAspect="1"/>
            </p:cNvGraphicFramePr>
            <p:nvPr/>
          </p:nvGraphicFramePr>
          <p:xfrm>
            <a:off x="388" y="3698"/>
            <a:ext cx="230" cy="183"/>
          </p:xfrm>
          <a:graphic>
            <a:graphicData uri="http://schemas.openxmlformats.org/presentationml/2006/ole">
              <p:oleObj spid="_x0000_s4155" name="Equation" r:id="rId30" imgW="279360" imgH="228600" progId="Equation.3">
                <p:embed/>
              </p:oleObj>
            </a:graphicData>
          </a:graphic>
        </p:graphicFrame>
        <p:sp>
          <p:nvSpPr>
            <p:cNvPr id="207" name="Line 271"/>
            <p:cNvSpPr>
              <a:spLocks noChangeShapeType="1"/>
            </p:cNvSpPr>
            <p:nvPr/>
          </p:nvSpPr>
          <p:spPr bwMode="auto">
            <a:xfrm>
              <a:off x="665" y="2196"/>
              <a:ext cx="1653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8" name="Line 297"/>
            <p:cNvSpPr>
              <a:spLocks noChangeShapeType="1"/>
            </p:cNvSpPr>
            <p:nvPr/>
          </p:nvSpPr>
          <p:spPr bwMode="auto">
            <a:xfrm>
              <a:off x="665" y="2371"/>
              <a:ext cx="1653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9" name="Line 298"/>
            <p:cNvSpPr>
              <a:spLocks noChangeShapeType="1"/>
            </p:cNvSpPr>
            <p:nvPr/>
          </p:nvSpPr>
          <p:spPr bwMode="auto">
            <a:xfrm>
              <a:off x="665" y="2562"/>
              <a:ext cx="1653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0" name="Line 299"/>
            <p:cNvSpPr>
              <a:spLocks noChangeShapeType="1"/>
            </p:cNvSpPr>
            <p:nvPr/>
          </p:nvSpPr>
          <p:spPr bwMode="auto">
            <a:xfrm>
              <a:off x="665" y="2867"/>
              <a:ext cx="1653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1" name="Line 300"/>
            <p:cNvSpPr>
              <a:spLocks noChangeShapeType="1"/>
            </p:cNvSpPr>
            <p:nvPr/>
          </p:nvSpPr>
          <p:spPr bwMode="auto">
            <a:xfrm>
              <a:off x="665" y="3123"/>
              <a:ext cx="1653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2" name="Line 301"/>
            <p:cNvSpPr>
              <a:spLocks noChangeShapeType="1"/>
            </p:cNvSpPr>
            <p:nvPr/>
          </p:nvSpPr>
          <p:spPr bwMode="auto">
            <a:xfrm>
              <a:off x="665" y="3297"/>
              <a:ext cx="1653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3" name="Line 302"/>
            <p:cNvSpPr>
              <a:spLocks noChangeShapeType="1"/>
            </p:cNvSpPr>
            <p:nvPr/>
          </p:nvSpPr>
          <p:spPr bwMode="auto">
            <a:xfrm>
              <a:off x="665" y="3479"/>
              <a:ext cx="1653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4" name="Line 303"/>
            <p:cNvSpPr>
              <a:spLocks noChangeShapeType="1"/>
            </p:cNvSpPr>
            <p:nvPr/>
          </p:nvSpPr>
          <p:spPr bwMode="auto">
            <a:xfrm>
              <a:off x="665" y="3824"/>
              <a:ext cx="1653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en-US"/>
            </a:p>
          </p:txBody>
        </p:sp>
        <p:graphicFrame>
          <p:nvGraphicFramePr>
            <p:cNvPr id="215" name="Object 102"/>
            <p:cNvGraphicFramePr>
              <a:graphicFrameLocks noChangeAspect="1"/>
            </p:cNvGraphicFramePr>
            <p:nvPr/>
          </p:nvGraphicFramePr>
          <p:xfrm>
            <a:off x="2937" y="2976"/>
            <a:ext cx="102" cy="133"/>
          </p:xfrm>
          <a:graphic>
            <a:graphicData uri="http://schemas.openxmlformats.org/presentationml/2006/ole">
              <p:oleObj spid="_x0000_s4156" name="Equation" r:id="rId31" imgW="228600" imgH="304560" progId="Equation.3">
                <p:embed/>
              </p:oleObj>
            </a:graphicData>
          </a:graphic>
        </p:graphicFrame>
        <p:sp>
          <p:nvSpPr>
            <p:cNvPr id="217" name="Line 4"/>
            <p:cNvSpPr>
              <a:spLocks noChangeShapeType="1"/>
            </p:cNvSpPr>
            <p:nvPr/>
          </p:nvSpPr>
          <p:spPr bwMode="auto">
            <a:xfrm>
              <a:off x="963" y="2369"/>
              <a:ext cx="89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8" name="Line 4"/>
            <p:cNvSpPr>
              <a:spLocks noChangeShapeType="1"/>
            </p:cNvSpPr>
            <p:nvPr/>
          </p:nvSpPr>
          <p:spPr bwMode="auto">
            <a:xfrm>
              <a:off x="954" y="2563"/>
              <a:ext cx="89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9" name="Line 4"/>
            <p:cNvSpPr>
              <a:spLocks noChangeShapeType="1"/>
            </p:cNvSpPr>
            <p:nvPr/>
          </p:nvSpPr>
          <p:spPr bwMode="auto">
            <a:xfrm>
              <a:off x="932" y="2860"/>
              <a:ext cx="899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0" name="Line 4"/>
            <p:cNvSpPr>
              <a:spLocks noChangeShapeType="1"/>
            </p:cNvSpPr>
            <p:nvPr/>
          </p:nvSpPr>
          <p:spPr bwMode="auto">
            <a:xfrm>
              <a:off x="887" y="3126"/>
              <a:ext cx="89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1" name="Line 4"/>
            <p:cNvSpPr>
              <a:spLocks noChangeShapeType="1"/>
            </p:cNvSpPr>
            <p:nvPr/>
          </p:nvSpPr>
          <p:spPr bwMode="auto">
            <a:xfrm>
              <a:off x="898" y="3292"/>
              <a:ext cx="89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2" name="Line 4"/>
            <p:cNvSpPr>
              <a:spLocks noChangeShapeType="1"/>
            </p:cNvSpPr>
            <p:nvPr/>
          </p:nvSpPr>
          <p:spPr bwMode="auto">
            <a:xfrm>
              <a:off x="916" y="3480"/>
              <a:ext cx="89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3" name="Line 4"/>
            <p:cNvSpPr>
              <a:spLocks noChangeShapeType="1"/>
            </p:cNvSpPr>
            <p:nvPr/>
          </p:nvSpPr>
          <p:spPr bwMode="auto">
            <a:xfrm>
              <a:off x="928" y="3824"/>
              <a:ext cx="89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5" name="Line 4"/>
            <p:cNvSpPr>
              <a:spLocks noChangeShapeType="1"/>
            </p:cNvSpPr>
            <p:nvPr/>
          </p:nvSpPr>
          <p:spPr bwMode="auto">
            <a:xfrm>
              <a:off x="937" y="2197"/>
              <a:ext cx="89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en-US"/>
            </a:p>
          </p:txBody>
        </p:sp>
      </p:grpSp>
      <p:graphicFrame>
        <p:nvGraphicFramePr>
          <p:cNvPr id="224" name="Object 111"/>
          <p:cNvGraphicFramePr>
            <a:graphicFrameLocks noChangeAspect="1"/>
          </p:cNvGraphicFramePr>
          <p:nvPr/>
        </p:nvGraphicFramePr>
        <p:xfrm>
          <a:off x="669699" y="1822872"/>
          <a:ext cx="3124223" cy="1302627"/>
        </p:xfrm>
        <a:graphic>
          <a:graphicData uri="http://schemas.openxmlformats.org/presentationml/2006/ole">
            <p:oleObj spid="_x0000_s4157" name="Equation" r:id="rId32" imgW="3073320" imgH="1117440" progId="Equation.3">
              <p:embed/>
            </p:oleObj>
          </a:graphicData>
        </a:graphic>
      </p:graphicFrame>
      <p:sp>
        <p:nvSpPr>
          <p:cNvPr id="225" name="Text Box 116"/>
          <p:cNvSpPr txBox="1">
            <a:spLocks noChangeArrowheads="1"/>
          </p:cNvSpPr>
          <p:nvPr/>
        </p:nvSpPr>
        <p:spPr bwMode="auto">
          <a:xfrm>
            <a:off x="361950" y="1561478"/>
            <a:ext cx="28495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600" b="1"/>
              <a:t>Discrete Cosine Transform:</a:t>
            </a:r>
            <a:endParaRPr lang="en-US" sz="1600" b="1"/>
          </a:p>
        </p:txBody>
      </p:sp>
      <p:graphicFrame>
        <p:nvGraphicFramePr>
          <p:cNvPr id="226" name="Object 121"/>
          <p:cNvGraphicFramePr>
            <a:graphicFrameLocks noChangeAspect="1"/>
          </p:cNvGraphicFramePr>
          <p:nvPr/>
        </p:nvGraphicFramePr>
        <p:xfrm>
          <a:off x="4445001" y="1737999"/>
          <a:ext cx="4170966" cy="1454331"/>
        </p:xfrm>
        <a:graphic>
          <a:graphicData uri="http://schemas.openxmlformats.org/presentationml/2006/ole">
            <p:oleObj spid="_x0000_s4158" name="数式" r:id="rId33" imgW="4012920" imgH="1434960" progId="Equation.3">
              <p:embed/>
            </p:oleObj>
          </a:graphicData>
        </a:graphic>
      </p:graphicFrame>
      <p:sp>
        <p:nvSpPr>
          <p:cNvPr id="227" name="Text Box 123"/>
          <p:cNvSpPr txBox="1">
            <a:spLocks noChangeArrowheads="1"/>
          </p:cNvSpPr>
          <p:nvPr/>
        </p:nvSpPr>
        <p:spPr bwMode="auto">
          <a:xfrm>
            <a:off x="4457521" y="1480313"/>
            <a:ext cx="30527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600" b="1" dirty="0"/>
              <a:t>Fast Cosine Transform (FCT):</a:t>
            </a:r>
            <a:endParaRPr lang="en-US" sz="1600" b="1" dirty="0"/>
          </a:p>
        </p:txBody>
      </p:sp>
      <p:sp>
        <p:nvSpPr>
          <p:cNvPr id="228" name="AutoShape 124"/>
          <p:cNvSpPr>
            <a:spLocks noChangeArrowheads="1"/>
          </p:cNvSpPr>
          <p:nvPr/>
        </p:nvSpPr>
        <p:spPr bwMode="auto">
          <a:xfrm>
            <a:off x="3995738" y="2056576"/>
            <a:ext cx="431800" cy="485775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4160" name="Object 64"/>
          <p:cNvGraphicFramePr>
            <a:graphicFrameLocks noChangeAspect="1"/>
          </p:cNvGraphicFramePr>
          <p:nvPr/>
        </p:nvGraphicFramePr>
        <p:xfrm>
          <a:off x="7773116" y="3977093"/>
          <a:ext cx="114300" cy="215900"/>
        </p:xfrm>
        <a:graphic>
          <a:graphicData uri="http://schemas.openxmlformats.org/presentationml/2006/ole">
            <p:oleObj spid="_x0000_s4160" name="数式" r:id="rId34" imgW="114120" imgH="215640" progId="Equation.3">
              <p:embed/>
            </p:oleObj>
          </a:graphicData>
        </a:graphic>
      </p:graphicFrame>
      <p:sp>
        <p:nvSpPr>
          <p:cNvPr id="232" name="正方形/長方形 231"/>
          <p:cNvSpPr/>
          <p:nvPr/>
        </p:nvSpPr>
        <p:spPr bwMode="auto">
          <a:xfrm>
            <a:off x="6349281" y="3554570"/>
            <a:ext cx="2601535" cy="2034859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aphicFrame>
        <p:nvGraphicFramePr>
          <p:cNvPr id="4161" name="Object 65"/>
          <p:cNvGraphicFramePr>
            <a:graphicFrameLocks noChangeAspect="1"/>
          </p:cNvGraphicFramePr>
          <p:nvPr/>
        </p:nvGraphicFramePr>
        <p:xfrm>
          <a:off x="6522161" y="4401538"/>
          <a:ext cx="1689100" cy="939800"/>
        </p:xfrm>
        <a:graphic>
          <a:graphicData uri="http://schemas.openxmlformats.org/presentationml/2006/ole">
            <p:oleObj spid="_x0000_s4161" name="数式" r:id="rId35" imgW="1688760" imgH="939600" progId="Equation.3">
              <p:embed/>
            </p:oleObj>
          </a:graphicData>
        </a:graphic>
      </p:graphicFrame>
      <p:sp>
        <p:nvSpPr>
          <p:cNvPr id="234" name="テキスト ボックス 233"/>
          <p:cNvSpPr txBox="1"/>
          <p:nvPr/>
        </p:nvSpPr>
        <p:spPr>
          <a:xfrm>
            <a:off x="0" y="989526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800" b="1" dirty="0" smtClean="0"/>
              <a:t>The 64 points Fast Cosine Transform (derivation of DCT) was implemented for FFT</a:t>
            </a:r>
          </a:p>
        </p:txBody>
      </p:sp>
      <p:sp>
        <p:nvSpPr>
          <p:cNvPr id="230" name="Text Box 9"/>
          <p:cNvSpPr txBox="1">
            <a:spLocks noChangeArrowheads="1"/>
          </p:cNvSpPr>
          <p:nvPr/>
        </p:nvSpPr>
        <p:spPr bwMode="auto">
          <a:xfrm>
            <a:off x="6426550" y="5293218"/>
            <a:ext cx="257577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1200" b="1" dirty="0" smtClean="0">
                <a:ea typeface="Arial Unicode MS" pitchFamily="50" charset="-128"/>
                <a:cs typeface="Arial Unicode MS" pitchFamily="50" charset="-128"/>
              </a:rPr>
              <a:t>N=64 </a:t>
            </a:r>
            <a:r>
              <a:rPr lang="en-US" altLang="ja-JP" sz="1200" b="1" dirty="0" smtClean="0"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 </a:t>
            </a:r>
            <a:r>
              <a:rPr lang="en-US" altLang="ja-JP" sz="1200" b="1" dirty="0" smtClean="0">
                <a:ea typeface="Arial Unicode MS" pitchFamily="50" charset="-128"/>
                <a:cs typeface="Arial Unicode MS" pitchFamily="50" charset="-128"/>
              </a:rPr>
              <a:t>MULT=192,  ADD = 513</a:t>
            </a:r>
            <a:endParaRPr lang="en-US" altLang="ja-JP" sz="1200" b="1" dirty="0"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36" name="テキスト ボックス 235"/>
          <p:cNvSpPr txBox="1"/>
          <p:nvPr/>
        </p:nvSpPr>
        <p:spPr>
          <a:xfrm>
            <a:off x="6347137" y="3614670"/>
            <a:ext cx="269383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b="1" dirty="0" smtClean="0"/>
              <a:t>Arithmetic Operations were </a:t>
            </a:r>
          </a:p>
          <a:p>
            <a:r>
              <a:rPr kumimoji="1" lang="en-US" altLang="ja-JP" sz="1400" b="1" dirty="0" smtClean="0"/>
              <a:t>reduced as much as possible</a:t>
            </a:r>
          </a:p>
          <a:p>
            <a:r>
              <a:rPr kumimoji="1" lang="en-US" altLang="ja-JP" sz="1400" b="1" dirty="0" smtClean="0"/>
              <a:t>to minimize processing time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40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 smtClean="0"/>
              <a:t>Processing Time and Workload</a:t>
            </a:r>
            <a:endParaRPr lang="en-US" noProof="1"/>
          </a:p>
        </p:txBody>
      </p:sp>
      <p:sp>
        <p:nvSpPr>
          <p:cNvPr id="216" name="テキスト ボックス 215"/>
          <p:cNvSpPr txBox="1"/>
          <p:nvPr/>
        </p:nvSpPr>
        <p:spPr>
          <a:xfrm>
            <a:off x="283335" y="1221346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FFT Operation and USB Data Transfer in 64 ms frame at system clock 48MHz</a:t>
            </a:r>
          </a:p>
        </p:txBody>
      </p:sp>
      <p:graphicFrame>
        <p:nvGraphicFramePr>
          <p:cNvPr id="229" name="表 228"/>
          <p:cNvGraphicFramePr>
            <a:graphicFrameLocks noGrp="1"/>
          </p:cNvGraphicFramePr>
          <p:nvPr/>
        </p:nvGraphicFramePr>
        <p:xfrm>
          <a:off x="721218" y="2099259"/>
          <a:ext cx="7907627" cy="1827668"/>
        </p:xfrm>
        <a:graphic>
          <a:graphicData uri="http://schemas.openxmlformats.org/drawingml/2006/table">
            <a:tbl>
              <a:tblPr/>
              <a:tblGrid>
                <a:gridCol w="2334244"/>
                <a:gridCol w="1428006"/>
                <a:gridCol w="1715127"/>
                <a:gridCol w="1215125"/>
                <a:gridCol w="1215125"/>
              </a:tblGrid>
              <a:tr h="759851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 Function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Amount </a:t>
                      </a:r>
                      <a:b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</a:br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(times)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Proc. </a:t>
                      </a:r>
                      <a:b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</a:br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Time (us)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Total </a:t>
                      </a:r>
                      <a:br>
                        <a:rPr lang="en-US" sz="20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</a:br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Time (us)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Load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</a:tr>
              <a:tr h="682538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 USB 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Data Transfer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64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640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1.00%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5279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 F</a:t>
                      </a: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FT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700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700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1.09%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31" name="テキスト ボックス 230"/>
          <p:cNvSpPr txBox="1"/>
          <p:nvPr/>
        </p:nvSpPr>
        <p:spPr>
          <a:xfrm>
            <a:off x="667555" y="4374525"/>
            <a:ext cx="7536288" cy="1200329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The processing time shows a very small CPU workload result. There is still many room for more complex application.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40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 smtClean="0"/>
              <a:t>Code Size</a:t>
            </a:r>
            <a:endParaRPr lang="en-US" noProof="1"/>
          </a:p>
        </p:txBody>
      </p:sp>
      <p:sp>
        <p:nvSpPr>
          <p:cNvPr id="231" name="テキスト ボックス 230"/>
          <p:cNvSpPr txBox="1"/>
          <p:nvPr/>
        </p:nvSpPr>
        <p:spPr>
          <a:xfrm>
            <a:off x="757707" y="3588916"/>
            <a:ext cx="7536288" cy="83099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The required code size is </a:t>
            </a:r>
            <a:r>
              <a:rPr kumimoji="1" lang="en-US" altLang="ja-JP" sz="2400" dirty="0" smtClean="0"/>
              <a:t>quite small</a:t>
            </a:r>
            <a:r>
              <a:rPr kumimoji="1" lang="en-US" altLang="ja-JP" sz="2400" dirty="0" smtClean="0"/>
              <a:t>. There is still many left memory size for more complex application.</a:t>
            </a:r>
          </a:p>
        </p:txBody>
      </p:sp>
      <p:graphicFrame>
        <p:nvGraphicFramePr>
          <p:cNvPr id="5" name="表 4"/>
          <p:cNvGraphicFramePr>
            <a:graphicFrameLocks noGrp="1"/>
          </p:cNvGraphicFramePr>
          <p:nvPr/>
        </p:nvGraphicFramePr>
        <p:xfrm>
          <a:off x="2408351" y="1461000"/>
          <a:ext cx="4507606" cy="1876425"/>
        </p:xfrm>
        <a:graphic>
          <a:graphicData uri="http://schemas.openxmlformats.org/drawingml/2006/table">
            <a:tbl>
              <a:tblPr/>
              <a:tblGrid>
                <a:gridCol w="2095231"/>
                <a:gridCol w="2412375"/>
              </a:tblGrid>
              <a:tr h="310944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Category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Size (byte)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</a:tr>
              <a:tr h="31094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Code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4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16,296 </a:t>
                      </a:r>
                      <a:endParaRPr lang="en-US" altLang="ja-JP" sz="24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39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Data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4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532 </a:t>
                      </a:r>
                      <a:endParaRPr lang="en-US" altLang="ja-JP" sz="24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39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Workspace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4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2,064</a:t>
                      </a:r>
                      <a:endParaRPr lang="en-US" altLang="ja-JP" sz="24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39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Total Code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4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18,892 </a:t>
                      </a:r>
                      <a:endParaRPr lang="en-US" altLang="ja-JP" sz="24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40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 smtClean="0"/>
              <a:t>Summary</a:t>
            </a:r>
            <a:endParaRPr lang="en-US" noProof="1"/>
          </a:p>
        </p:txBody>
      </p:sp>
      <p:sp>
        <p:nvSpPr>
          <p:cNvPr id="231" name="テキスト ボックス 230"/>
          <p:cNvSpPr txBox="1"/>
          <p:nvPr/>
        </p:nvSpPr>
        <p:spPr>
          <a:xfrm>
            <a:off x="399245" y="1094702"/>
            <a:ext cx="784323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kumimoji="1" lang="en-US" altLang="ja-JP" sz="2400" dirty="0" smtClean="0"/>
              <a:t>The USB audio </a:t>
            </a:r>
            <a:r>
              <a:rPr kumimoji="1" lang="en-US" altLang="ja-JP" sz="2400" dirty="0" smtClean="0"/>
              <a:t>&amp; USB CDC sample </a:t>
            </a:r>
            <a:r>
              <a:rPr kumimoji="1" lang="en-US" altLang="ja-JP" sz="2400" dirty="0" smtClean="0"/>
              <a:t>software with FFT processing has been presented the capability of NXP ARM Cortex-M0 LPC11 family devices .</a:t>
            </a:r>
          </a:p>
          <a:p>
            <a:pPr>
              <a:buFont typeface="Arial" pitchFamily="34" charset="0"/>
              <a:buChar char="•"/>
            </a:pPr>
            <a:endParaRPr kumimoji="1" lang="en-US" altLang="ja-JP" sz="2400" dirty="0" smtClean="0"/>
          </a:p>
          <a:p>
            <a:pPr>
              <a:buFont typeface="Arial" pitchFamily="34" charset="0"/>
              <a:buChar char="•"/>
            </a:pPr>
            <a:r>
              <a:rPr kumimoji="1" lang="en-US" altLang="ja-JP" sz="2400" dirty="0" smtClean="0"/>
              <a:t>The small processing time and small memory requirement even with quite complex FFT processing requirement have been shown. More complex algorithm processing implementation  on this devices is very possible.</a:t>
            </a:r>
          </a:p>
          <a:p>
            <a:pPr>
              <a:buFont typeface="Arial" pitchFamily="34" charset="0"/>
              <a:buChar char="•"/>
            </a:pPr>
            <a:endParaRPr kumimoji="1" lang="en-US" altLang="ja-JP" sz="2400" dirty="0" smtClean="0"/>
          </a:p>
          <a:p>
            <a:pPr>
              <a:buFont typeface="Arial" pitchFamily="34" charset="0"/>
              <a:buChar char="•"/>
            </a:pPr>
            <a:r>
              <a:rPr kumimoji="1" lang="en-US" altLang="ja-JP" sz="2400" dirty="0" smtClean="0"/>
              <a:t>The </a:t>
            </a:r>
            <a:r>
              <a:rPr kumimoji="1" lang="en-US" altLang="ja-JP" sz="2400" dirty="0" smtClean="0"/>
              <a:t>example of USB </a:t>
            </a:r>
            <a:r>
              <a:rPr kumimoji="1" lang="en-US" altLang="ja-JP" sz="2400" dirty="0" smtClean="0"/>
              <a:t>composite devices (USB Audio class and CDC class) implementation has been shown. </a:t>
            </a:r>
            <a:endParaRPr kumimoji="1" lang="en-US" altLang="ja-JP" sz="24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4C7013"/>
      </a:dk2>
      <a:lt2>
        <a:srgbClr val="0061B2"/>
      </a:lt2>
      <a:accent1>
        <a:srgbClr val="FEA501"/>
      </a:accent1>
      <a:accent2>
        <a:srgbClr val="C8A058"/>
      </a:accent2>
      <a:accent3>
        <a:srgbClr val="FFFFFF"/>
      </a:accent3>
      <a:accent4>
        <a:srgbClr val="000000"/>
      </a:accent4>
      <a:accent5>
        <a:srgbClr val="FECFAA"/>
      </a:accent5>
      <a:accent6>
        <a:srgbClr val="B5914F"/>
      </a:accent6>
      <a:hlink>
        <a:srgbClr val="C40505"/>
      </a:hlink>
      <a:folHlink>
        <a:srgbClr val="919191"/>
      </a:folHlink>
    </a:clrScheme>
    <a:fontScheme name="Standard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4C7013"/>
        </a:dk2>
        <a:lt2>
          <a:srgbClr val="0061B2"/>
        </a:lt2>
        <a:accent1>
          <a:srgbClr val="FEA501"/>
        </a:accent1>
        <a:accent2>
          <a:srgbClr val="C8A058"/>
        </a:accent2>
        <a:accent3>
          <a:srgbClr val="FFFFFF"/>
        </a:accent3>
        <a:accent4>
          <a:srgbClr val="000000"/>
        </a:accent4>
        <a:accent5>
          <a:srgbClr val="FECFAA"/>
        </a:accent5>
        <a:accent6>
          <a:srgbClr val="B5914F"/>
        </a:accent6>
        <a:hlink>
          <a:srgbClr val="C40505"/>
        </a:hlink>
        <a:folHlink>
          <a:srgbClr val="91919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950</TotalTime>
  <Words>909</Words>
  <Application>Microsoft Office PowerPoint</Application>
  <PresentationFormat>画面に合わせる (4:3)</PresentationFormat>
  <Paragraphs>162</Paragraphs>
  <Slides>13</Slides>
  <Notes>13</Notes>
  <HiddenSlides>0</HiddenSlides>
  <MMClips>0</MMClips>
  <ScaleCrop>false</ScaleCrop>
  <HeadingPairs>
    <vt:vector size="6" baseType="variant"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2</vt:i4>
      </vt:variant>
      <vt:variant>
        <vt:lpstr>スライド タイトル</vt:lpstr>
      </vt:variant>
      <vt:variant>
        <vt:i4>13</vt:i4>
      </vt:variant>
    </vt:vector>
  </HeadingPairs>
  <TitlesOfParts>
    <vt:vector size="16" baseType="lpstr">
      <vt:lpstr>Standarddesign</vt:lpstr>
      <vt:lpstr>Equation</vt:lpstr>
      <vt:lpstr>数式</vt:lpstr>
      <vt:lpstr>    NXP LPC11U14F Sample Software for LPCXpresso   USB Audio and USB CDC with FFT</vt:lpstr>
      <vt:lpstr>Objective </vt:lpstr>
      <vt:lpstr>Block Diagram</vt:lpstr>
      <vt:lpstr>Data Flow from USB (Audio) to VCOM (FFT)</vt:lpstr>
      <vt:lpstr>USB Configuration</vt:lpstr>
      <vt:lpstr>FFT Algorithm (Fast Cosine Transform)</vt:lpstr>
      <vt:lpstr>Processing Time and Workload</vt:lpstr>
      <vt:lpstr>Code Size</vt:lpstr>
      <vt:lpstr>Summary</vt:lpstr>
      <vt:lpstr>Getting Started with Demo (Compile and Flashing) </vt:lpstr>
      <vt:lpstr>Getting Started with Demo (Install USB Driver) </vt:lpstr>
      <vt:lpstr>Getting Started with Demo (Run FFT Demo) </vt:lpstr>
      <vt:lpstr>Getting Started with Demo (Run Audion Player)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andy.rikin</dc:creator>
  <dc:description>PresentationLoad.com</dc:description>
  <cp:lastModifiedBy>andy.rikin</cp:lastModifiedBy>
  <cp:revision>87</cp:revision>
  <dcterms:created xsi:type="dcterms:W3CDTF">2007-11-27T23:54:21Z</dcterms:created>
  <dcterms:modified xsi:type="dcterms:W3CDTF">2011-07-11T14:40:36Z</dcterms:modified>
</cp:coreProperties>
</file>